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73"/>
  </p:notesMasterIdLst>
  <p:sldIdLst>
    <p:sldId id="256" r:id="rId2"/>
    <p:sldId id="730" r:id="rId3"/>
    <p:sldId id="257" r:id="rId4"/>
    <p:sldId id="285" r:id="rId5"/>
    <p:sldId id="718" r:id="rId6"/>
    <p:sldId id="711" r:id="rId7"/>
    <p:sldId id="719" r:id="rId8"/>
    <p:sldId id="712" r:id="rId9"/>
    <p:sldId id="720" r:id="rId10"/>
    <p:sldId id="713" r:id="rId11"/>
    <p:sldId id="721" r:id="rId12"/>
    <p:sldId id="709" r:id="rId13"/>
    <p:sldId id="723" r:id="rId14"/>
    <p:sldId id="746" r:id="rId15"/>
    <p:sldId id="742" r:id="rId16"/>
    <p:sldId id="741" r:id="rId17"/>
    <p:sldId id="747" r:id="rId18"/>
    <p:sldId id="736" r:id="rId19"/>
    <p:sldId id="737" r:id="rId20"/>
    <p:sldId id="738" r:id="rId21"/>
    <p:sldId id="733" r:id="rId22"/>
    <p:sldId id="735" r:id="rId23"/>
    <p:sldId id="734" r:id="rId24"/>
    <p:sldId id="710" r:id="rId25"/>
    <p:sldId id="732" r:id="rId26"/>
    <p:sldId id="726" r:id="rId27"/>
    <p:sldId id="727" r:id="rId28"/>
    <p:sldId id="728" r:id="rId29"/>
    <p:sldId id="725" r:id="rId30"/>
    <p:sldId id="714" r:id="rId31"/>
    <p:sldId id="729" r:id="rId32"/>
    <p:sldId id="715" r:id="rId33"/>
    <p:sldId id="762" r:id="rId34"/>
    <p:sldId id="748" r:id="rId35"/>
    <p:sldId id="764" r:id="rId36"/>
    <p:sldId id="765" r:id="rId37"/>
    <p:sldId id="766" r:id="rId38"/>
    <p:sldId id="769" r:id="rId39"/>
    <p:sldId id="770" r:id="rId40"/>
    <p:sldId id="761" r:id="rId41"/>
    <p:sldId id="749" r:id="rId42"/>
    <p:sldId id="750" r:id="rId43"/>
    <p:sldId id="751" r:id="rId44"/>
    <p:sldId id="752" r:id="rId45"/>
    <p:sldId id="753" r:id="rId46"/>
    <p:sldId id="754" r:id="rId47"/>
    <p:sldId id="755" r:id="rId48"/>
    <p:sldId id="756" r:id="rId49"/>
    <p:sldId id="757" r:id="rId50"/>
    <p:sldId id="771" r:id="rId51"/>
    <p:sldId id="758" r:id="rId52"/>
    <p:sldId id="759" r:id="rId53"/>
    <p:sldId id="773" r:id="rId54"/>
    <p:sldId id="760" r:id="rId55"/>
    <p:sldId id="774" r:id="rId56"/>
    <p:sldId id="775" r:id="rId57"/>
    <p:sldId id="776" r:id="rId58"/>
    <p:sldId id="777" r:id="rId59"/>
    <p:sldId id="779" r:id="rId60"/>
    <p:sldId id="780" r:id="rId61"/>
    <p:sldId id="781" r:id="rId62"/>
    <p:sldId id="782" r:id="rId63"/>
    <p:sldId id="783" r:id="rId64"/>
    <p:sldId id="784" r:id="rId65"/>
    <p:sldId id="785" r:id="rId66"/>
    <p:sldId id="786" r:id="rId67"/>
    <p:sldId id="787" r:id="rId68"/>
    <p:sldId id="788" r:id="rId69"/>
    <p:sldId id="789" r:id="rId70"/>
    <p:sldId id="790" r:id="rId71"/>
    <p:sldId id="267" r:id="rId72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2418" autoAdjust="0"/>
    <p:restoredTop sz="86404" autoAdjust="0"/>
  </p:normalViewPr>
  <p:slideViewPr>
    <p:cSldViewPr snapToGrid="0">
      <p:cViewPr>
        <p:scale>
          <a:sx n="75" d="100"/>
          <a:sy n="75" d="100"/>
        </p:scale>
        <p:origin x="1926" y="6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48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99EF3C4-7456-46C9-B1E1-F6CD2FAF5F78}" type="datetime1">
              <a:rPr lang="ko-KR" altLang="en-US"/>
              <a:pPr lvl="0">
                <a:defRPr/>
              </a:pPr>
              <a:t>2021-11-11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2BD1DAE-37D9-46FC-80CF-9A9E21D940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475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451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364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079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334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381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685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838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60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116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217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355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0117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8937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음악적 키워드는 </a:t>
            </a:r>
            <a:r>
              <a:rPr lang="en-US" altLang="ko-KR" dirty="0"/>
              <a:t>BTS</a:t>
            </a:r>
            <a:r>
              <a:rPr lang="ko-KR" altLang="en-US" dirty="0"/>
              <a:t>이고요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먹방쪽</a:t>
            </a:r>
            <a:r>
              <a:rPr lang="ko-KR" altLang="en-US" dirty="0"/>
              <a:t> 키워드는 </a:t>
            </a:r>
            <a:r>
              <a:rPr lang="ko-KR" altLang="en-US" dirty="0" err="1"/>
              <a:t>로제떡볶이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17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7682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027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100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6077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5590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735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316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710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5022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382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723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01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3361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332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479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480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413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8910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0060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45589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3876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4626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1534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564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52863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9762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7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085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6656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8095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2209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5017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1687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9405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6578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2235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4866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066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9760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ko-KR" altLang="en-US" smtClean="0"/>
              <a:pPr lvl="0"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3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50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52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DE905-4050-44B2-BE95-86CE98223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3EF778-ADA8-4EB1-8A9F-D4E77E9F7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BCFEA-7293-4717-B216-1710F1BB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90C12-272F-45CC-B9FA-9D20B72E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54356-051D-498B-A28C-534DF45C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85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7F7BF-AB9F-4DA9-9212-A88EFFB4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FDE47-0D01-46FC-9111-5FD4E992F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74B81-DD78-4DD0-870A-2C386E0C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43089-6963-440B-A896-48C83D8C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4923F-2022-4B9F-97C6-7E20437A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E05C7F-E60D-4EAF-AF40-1C4E81083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3B0D81-08E9-4BCC-9CB7-E4FFAB5FC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AB500-1897-4F36-B8A0-B5F4618C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535A3-1889-4CDD-91C4-61FF21EA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DCB8C-EE55-44EC-B7A6-CE9391E7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53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B9B50-A69E-4657-8910-4725ADBB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ADE1F-72B1-4571-BA3F-963D68E6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CA59EA-B030-4EE7-8D71-15DE456D5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72081-33B3-44C7-82BB-014D7B0B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A886F-8627-459A-ADA8-31F09A5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72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75357-B464-477C-8DC0-3DF8C330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404943-F66D-4760-BD3A-CA982FB54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71E0B-B39C-4310-95D5-9AF0BA4F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AD611E-B481-45EC-9E00-78A37A83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0E306-A12C-409C-BF06-902EDF0C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5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DDA18-E2AC-46AC-97E8-06F451A2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4DB16-F14C-4C4F-83C1-90B13B385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8935CE-CE25-4E17-A167-5579AF5D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2C24D1-E3A1-484A-BBB9-4004C46F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9B28C-DA5C-4E5F-9256-3C088CF8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E5145C-5A87-4E20-97EC-449AAEE9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5D335-A736-4D10-8A93-9836C7D3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2062B-5955-4302-9FA5-0C98DDE1B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C841BF-1C24-48E0-A66D-85E803C10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F282D1-0CFB-4009-B651-36320EF4A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C2AA3-E810-43CE-BDEF-A0538303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4E5457-2ED2-44D2-8C6D-4966F30C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2ADB21-BDBC-468D-B433-CBB2E7DE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72268B-6905-47D5-B885-1ADEFB9A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1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6457C-03AD-44A7-92BE-0282886F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C5CCCD-E970-415F-8C0A-B8E4EC94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EE3111-A3BF-4336-BFA3-3FA893D42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B0D6C2-7FCC-4B6E-9B5C-E8751B9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75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49E9F2-48A4-4BBA-A816-50B3BE18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D01F43-773E-40B2-9A19-0950FC27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E9D093-886B-4FA0-BB07-656E115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945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2B955-F9A6-4CC3-8720-63C3A696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EFD66-757F-4605-8BEC-69CCD99F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6EF2C8-DFC8-4079-8B5B-ECF38F19E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1E1C1C-31C2-4E93-B6C5-567C7A32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7F807-021A-4CFB-9678-3CAC476E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C5A18C-08B7-44AA-9840-1EB7042E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36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28606-EFDD-473F-8671-406C8CFF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014EFE-9A0C-44C1-8DD4-BD5B78524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B4941-19E2-47B2-8C73-F4C6036D7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7A37CF-1A05-4437-96AF-07A9E01D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F5199-98AC-424A-8C85-285D33CC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AEC833-26E1-41A5-934A-84E4B2B1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4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829E41-6E17-4EC6-AABA-BA089A3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BCC8E-E6C3-444C-9295-FF8B969F4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2739E-AA21-46BD-8E30-50FE797DB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AD6C5-9371-4045-AC44-AD7CCC15DFF8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BA2DA-80A4-4656-A5F8-ACF497E40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672DF5-4692-4496-8C1D-3F2DE8F00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C694-583F-4B83-8A6F-8B49D2B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77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436563"/>
            <a:ext cx="9144000" cy="2387600"/>
          </a:xfrm>
        </p:spPr>
        <p:txBody>
          <a:bodyPr/>
          <a:lstStyle/>
          <a:p>
            <a:r>
              <a:rPr lang="en-US" altLang="ko-KR" dirty="0"/>
              <a:t>Big Data Analysis</a:t>
            </a:r>
            <a:br>
              <a:rPr lang="en-US" altLang="ko-KR" dirty="0"/>
            </a:br>
            <a:r>
              <a:rPr lang="en-US" altLang="ko-KR" dirty="0"/>
              <a:t>MOSP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7684" y="6199633"/>
            <a:ext cx="1596632" cy="405668"/>
          </a:xfrm>
          <a:prstGeom prst="rect">
            <a:avLst/>
          </a:prstGeom>
          <a:noFill/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0BCE7C-8B47-47A0-820D-3C638E4E5A72}"/>
              </a:ext>
            </a:extLst>
          </p:cNvPr>
          <p:cNvSpPr txBox="1">
            <a:spLocks/>
          </p:cNvSpPr>
          <p:nvPr/>
        </p:nvSpPr>
        <p:spPr>
          <a:xfrm>
            <a:off x="1524000" y="3796793"/>
            <a:ext cx="9144000" cy="2387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/>
              <a:t>Duksan</a:t>
            </a:r>
            <a:r>
              <a:rPr lang="en-US" altLang="ko-KR" sz="2400" dirty="0"/>
              <a:t> Ryu </a:t>
            </a:r>
            <a:r>
              <a:rPr lang="ko-KR" altLang="en-US" sz="2400" dirty="0"/>
              <a:t>교수님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1</a:t>
            </a:r>
            <a:r>
              <a:rPr lang="ko-KR" altLang="en-US" sz="2400" dirty="0"/>
              <a:t>조</a:t>
            </a:r>
            <a:endParaRPr lang="en-US" altLang="ko-KR" sz="2400" dirty="0"/>
          </a:p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201513820 </a:t>
            </a:r>
            <a:r>
              <a:rPr lang="ko-KR" altLang="en-US" sz="2400" dirty="0"/>
              <a:t>김민규</a:t>
            </a:r>
            <a:endParaRPr lang="en-US" altLang="ko-KR" sz="2400" dirty="0"/>
          </a:p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201513822 </a:t>
            </a:r>
            <a:r>
              <a:rPr lang="ko-KR" altLang="en-US" sz="2400" dirty="0"/>
              <a:t>김범수</a:t>
            </a:r>
            <a:endParaRPr lang="en-US" altLang="ko-KR" sz="2400" dirty="0"/>
          </a:p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201310496 </a:t>
            </a:r>
            <a:r>
              <a:rPr lang="ko-KR" altLang="en-US" sz="2400" dirty="0"/>
              <a:t>김원배</a:t>
            </a:r>
            <a:endParaRPr lang="en-US" altLang="ko-KR" sz="2400" dirty="0"/>
          </a:p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201513861 </a:t>
            </a:r>
            <a:r>
              <a:rPr lang="ko-KR" altLang="en-US" sz="2400" dirty="0"/>
              <a:t>최종민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98004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2. 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7" name="그림 10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939" y="1865110"/>
            <a:ext cx="5175184" cy="1859165"/>
          </a:xfrm>
          <a:prstGeom prst="rect">
            <a:avLst/>
          </a:prstGeom>
        </p:spPr>
      </p:pic>
      <p:sp>
        <p:nvSpPr>
          <p:cNvPr id="1040" name="TextBox 15"/>
          <p:cNvSpPr txBox="1"/>
          <p:nvPr/>
        </p:nvSpPr>
        <p:spPr>
          <a:xfrm>
            <a:off x="1917517" y="4890747"/>
            <a:ext cx="8155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코인의 매수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매도 이후 분석</a:t>
            </a: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매수</a:t>
            </a:r>
            <a:r>
              <a:rPr lang="en-US" altLang="ko-KR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매도 이후에 그래프를 분석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해서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얼마나 올랐는지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or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떨어졌는지를 분석</a:t>
            </a:r>
          </a:p>
        </p:txBody>
      </p:sp>
      <p:pic>
        <p:nvPicPr>
          <p:cNvPr id="6146" name="Picture 2" descr="테이퍼링 조짐에…5,700만원 찍은 비트코인 부터 Decenter">
            <a:extLst>
              <a:ext uri="{FF2B5EF4-FFF2-40B4-BE49-F238E27FC236}">
                <a16:creationId xmlns:a16="http://schemas.microsoft.com/office/drawing/2014/main" id="{85E81A5B-6F40-4E8C-A521-33407D502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98" y="1431923"/>
            <a:ext cx="5880368" cy="278765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2. 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70902" y="2052984"/>
            <a:ext cx="2353003" cy="2010055"/>
          </a:xfrm>
          <a:prstGeom prst="rect">
            <a:avLst/>
          </a:prstGeom>
        </p:spPr>
      </p:pic>
      <p:sp>
        <p:nvSpPr>
          <p:cNvPr id="1041" name="TextBox 15"/>
          <p:cNvSpPr txBox="1"/>
          <p:nvPr/>
        </p:nvSpPr>
        <p:spPr>
          <a:xfrm>
            <a:off x="2337107" y="5245254"/>
            <a:ext cx="7517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6.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유튜브 트랜드 분석</a:t>
            </a: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유튜브의 컨텐츠 제목들을 분석하여 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최신에 유행하는 흐름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파악함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E71A91-4A7D-4951-8CD6-D9E077279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23" y="1167300"/>
            <a:ext cx="5524500" cy="3781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518743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38023" y="1420795"/>
            <a:ext cx="4782815" cy="4032247"/>
          </a:xfrm>
          <a:prstGeom prst="rect">
            <a:avLst/>
          </a:prstGeom>
        </p:spPr>
      </p:pic>
      <p:sp>
        <p:nvSpPr>
          <p:cNvPr id="1032" name="TextBox 15"/>
          <p:cNvSpPr txBox="1"/>
          <p:nvPr/>
        </p:nvSpPr>
        <p:spPr>
          <a:xfrm>
            <a:off x="4410268" y="5644009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16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최종 주제 선정 회의</a:t>
            </a:r>
          </a:p>
        </p:txBody>
      </p:sp>
      <p:sp>
        <p:nvSpPr>
          <p:cNvPr id="1033" name="화살표: 오른쪽 1032"/>
          <p:cNvSpPr/>
          <p:nvPr/>
        </p:nvSpPr>
        <p:spPr>
          <a:xfrm>
            <a:off x="12521435" y="3294061"/>
            <a:ext cx="912811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596965" y="1888375"/>
            <a:ext cx="5175251" cy="3239996"/>
          </a:xfrm>
          <a:prstGeom prst="rect">
            <a:avLst/>
          </a:prstGeom>
        </p:spPr>
      </p:pic>
      <p:sp>
        <p:nvSpPr>
          <p:cNvPr id="1035" name="TextBox 15"/>
          <p:cNvSpPr txBox="1"/>
          <p:nvPr/>
        </p:nvSpPr>
        <p:spPr>
          <a:xfrm>
            <a:off x="15137454" y="5618371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 컨텐츠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1966" y="1367471"/>
            <a:ext cx="4782815" cy="4032247"/>
          </a:xfrm>
          <a:prstGeom prst="rect">
            <a:avLst/>
          </a:prstGeom>
        </p:spPr>
      </p:pic>
      <p:sp>
        <p:nvSpPr>
          <p:cNvPr id="1032" name="TextBox 15"/>
          <p:cNvSpPr txBox="1"/>
          <p:nvPr/>
        </p:nvSpPr>
        <p:spPr>
          <a:xfrm>
            <a:off x="1304211" y="5590685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16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최종 주제 선정 회의</a:t>
            </a:r>
          </a:p>
        </p:txBody>
      </p:sp>
      <p:sp>
        <p:nvSpPr>
          <p:cNvPr id="1033" name="화살표: 오른쪽 1032"/>
          <p:cNvSpPr/>
          <p:nvPr/>
        </p:nvSpPr>
        <p:spPr>
          <a:xfrm>
            <a:off x="5541490" y="3269060"/>
            <a:ext cx="912811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7020" y="1863374"/>
            <a:ext cx="5175251" cy="3239996"/>
          </a:xfrm>
          <a:prstGeom prst="rect">
            <a:avLst/>
          </a:prstGeom>
        </p:spPr>
      </p:pic>
      <p:sp>
        <p:nvSpPr>
          <p:cNvPr id="1035" name="TextBox 15"/>
          <p:cNvSpPr txBox="1"/>
          <p:nvPr/>
        </p:nvSpPr>
        <p:spPr>
          <a:xfrm>
            <a:off x="6792319" y="5590685"/>
            <a:ext cx="482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 빅데이터 분석을 통한 최신 트랜드 유추</a:t>
            </a:r>
          </a:p>
        </p:txBody>
      </p:sp>
    </p:spTree>
    <p:extLst>
      <p:ext uri="{BB962C8B-B14F-4D97-AF65-F5344CB8AC3E}">
        <p14:creationId xmlns:p14="http://schemas.microsoft.com/office/powerpoint/2010/main" val="117696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35" name="TextBox 15"/>
          <p:cNvSpPr txBox="1"/>
          <p:nvPr/>
        </p:nvSpPr>
        <p:spPr>
          <a:xfrm>
            <a:off x="15137454" y="5618371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 컨텐츠 분석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B79028-A1DA-4ACF-86EA-E75E02740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77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168318D-9363-49A4-B983-39BC37E21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8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3A7F798-C1FF-4791-AC97-BEBAA1F5E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87" y="1095455"/>
            <a:ext cx="617498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B9976F-96F9-466B-BF53-0A65CB4F9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143050"/>
              </p:ext>
            </p:extLst>
          </p:nvPr>
        </p:nvGraphicFramePr>
        <p:xfrm>
          <a:off x="667535" y="1095455"/>
          <a:ext cx="11136540" cy="5214938"/>
        </p:xfrm>
        <a:graphic>
          <a:graphicData uri="http://schemas.openxmlformats.org/drawingml/2006/table">
            <a:tbl>
              <a:tblPr/>
              <a:tblGrid>
                <a:gridCol w="4886249">
                  <a:extLst>
                    <a:ext uri="{9D8B030D-6E8A-4147-A177-3AD203B41FA5}">
                      <a16:colId xmlns:a16="http://schemas.microsoft.com/office/drawing/2014/main" val="3950206329"/>
                    </a:ext>
                  </a:extLst>
                </a:gridCol>
                <a:gridCol w="1009016">
                  <a:extLst>
                    <a:ext uri="{9D8B030D-6E8A-4147-A177-3AD203B41FA5}">
                      <a16:colId xmlns:a16="http://schemas.microsoft.com/office/drawing/2014/main" val="2232105549"/>
                    </a:ext>
                  </a:extLst>
                </a:gridCol>
                <a:gridCol w="971644">
                  <a:extLst>
                    <a:ext uri="{9D8B030D-6E8A-4147-A177-3AD203B41FA5}">
                      <a16:colId xmlns:a16="http://schemas.microsoft.com/office/drawing/2014/main" val="1869950593"/>
                    </a:ext>
                  </a:extLst>
                </a:gridCol>
                <a:gridCol w="915588">
                  <a:extLst>
                    <a:ext uri="{9D8B030D-6E8A-4147-A177-3AD203B41FA5}">
                      <a16:colId xmlns:a16="http://schemas.microsoft.com/office/drawing/2014/main" val="1050868740"/>
                    </a:ext>
                  </a:extLst>
                </a:gridCol>
                <a:gridCol w="887561">
                  <a:extLst>
                    <a:ext uri="{9D8B030D-6E8A-4147-A177-3AD203B41FA5}">
                      <a16:colId xmlns:a16="http://schemas.microsoft.com/office/drawing/2014/main" val="3416987409"/>
                    </a:ext>
                  </a:extLst>
                </a:gridCol>
                <a:gridCol w="906245">
                  <a:extLst>
                    <a:ext uri="{9D8B030D-6E8A-4147-A177-3AD203B41FA5}">
                      <a16:colId xmlns:a16="http://schemas.microsoft.com/office/drawing/2014/main" val="501627406"/>
                    </a:ext>
                  </a:extLst>
                </a:gridCol>
                <a:gridCol w="756761">
                  <a:extLst>
                    <a:ext uri="{9D8B030D-6E8A-4147-A177-3AD203B41FA5}">
                      <a16:colId xmlns:a16="http://schemas.microsoft.com/office/drawing/2014/main" val="1527943579"/>
                    </a:ext>
                  </a:extLst>
                </a:gridCol>
                <a:gridCol w="803476">
                  <a:extLst>
                    <a:ext uri="{9D8B030D-6E8A-4147-A177-3AD203B41FA5}">
                      <a16:colId xmlns:a16="http://schemas.microsoft.com/office/drawing/2014/main" val="2206547856"/>
                    </a:ext>
                  </a:extLst>
                </a:gridCol>
              </a:tblGrid>
              <a:tr h="857382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                                     판정 기준</a:t>
                      </a:r>
                      <a:endParaRPr lang="ko-KR" altLang="en-US" sz="14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   아이디어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효율성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실현성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편의성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창의성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경제성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총점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최종 </a:t>
                      </a:r>
                      <a:endParaRPr lang="en-US" altLang="ko-KR" sz="14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순위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807502"/>
                  </a:ext>
                </a:extLst>
              </a:tr>
              <a:tr h="773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가중치</a:t>
                      </a:r>
                      <a:endParaRPr lang="ko-KR" altLang="en-US" sz="14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가중치</a:t>
                      </a:r>
                      <a:endParaRPr lang="ko-KR" altLang="en-US" sz="14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가중치</a:t>
                      </a:r>
                      <a:endParaRPr lang="ko-KR" altLang="en-US" sz="14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가중치</a:t>
                      </a:r>
                      <a:endParaRPr lang="ko-KR" altLang="en-US" sz="14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가중치</a:t>
                      </a:r>
                      <a:endParaRPr lang="ko-KR" altLang="en-US" sz="14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90608"/>
                  </a:ext>
                </a:extLst>
              </a:tr>
              <a:tr h="5490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전라북도 시설현황분석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62378"/>
                  </a:ext>
                </a:extLst>
              </a:tr>
              <a:tr h="54631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각종 채용사이트 기술 스택 수집 및 취업 동향 분석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98601"/>
                  </a:ext>
                </a:extLst>
              </a:tr>
              <a:tr h="5437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대선 후보별 반응분석 및 예측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98038"/>
                  </a:ext>
                </a:extLst>
              </a:tr>
              <a:tr h="54370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4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유튜브 빅데이터 분석을 통한 최신 트랜드 유추</a:t>
                      </a: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0706"/>
                  </a:ext>
                </a:extLst>
              </a:tr>
              <a:tr h="5437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코인의 매수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매도 이후 분석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9887"/>
                  </a:ext>
                </a:extLst>
              </a:tr>
              <a:tr h="85738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기상 환경에 따른 배달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포장의 상관관계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39031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756D3F0-891E-4D7C-A59A-BCED0D7E5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8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09C112-A69E-4309-87DF-BB48AA3E47E9}"/>
              </a:ext>
            </a:extLst>
          </p:cNvPr>
          <p:cNvSpPr/>
          <p:nvPr/>
        </p:nvSpPr>
        <p:spPr>
          <a:xfrm>
            <a:off x="667535" y="4382685"/>
            <a:ext cx="11136540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5943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594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35" name="TextBox 15"/>
          <p:cNvSpPr txBox="1"/>
          <p:nvPr/>
        </p:nvSpPr>
        <p:spPr>
          <a:xfrm>
            <a:off x="15137454" y="5618371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 컨텐츠 분석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F7C473F-D5F7-4459-8EC9-087CA23ED189}"/>
              </a:ext>
            </a:extLst>
          </p:cNvPr>
          <p:cNvSpPr txBox="1"/>
          <p:nvPr/>
        </p:nvSpPr>
        <p:spPr>
          <a:xfrm>
            <a:off x="222893" y="845042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시장조사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F64F4317-1D52-4869-ACB3-05978C08DD32}"/>
              </a:ext>
            </a:extLst>
          </p:cNvPr>
          <p:cNvSpPr txBox="1"/>
          <p:nvPr/>
        </p:nvSpPr>
        <p:spPr>
          <a:xfrm>
            <a:off x="6833294" y="2202051"/>
            <a:ext cx="49897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국내외 서비스 관계를 비교하여 아이템 포지셔닝 진행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endParaRPr lang="ko-KR" altLang="en-US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수평측의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기준으로는 빅데이터를 통해 정보를 얼마나 분석하였는지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수직측의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기준으로는 데이터의 시각화가 잘 되어있는지를 표현 하였다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Influencer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 </a:t>
            </a: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sometrend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경우에는 데이터의 시각화가 잘 되어 있지만 그에 대한 분석은 진행되어 있지않다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Socialerus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경우에는 시각화는 부족한 부분이 많지만 예측과 분석은 잘 되어있다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저희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프로젝트같은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경우에는 여러 시각화와 함께 데이터를 분석하여 결과를 해설 및 예측까지 진행하여 차별화된 제품 서비스를 제공하여 경쟁적 우위를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가질예정</a:t>
            </a:r>
            <a:endParaRPr lang="ko-KR" altLang="en-US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C76BFFD-0AF5-4E27-9838-A3EFDDC9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27" y="1881141"/>
            <a:ext cx="6450859" cy="44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5088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35" name="TextBox 15"/>
          <p:cNvSpPr txBox="1"/>
          <p:nvPr/>
        </p:nvSpPr>
        <p:spPr>
          <a:xfrm>
            <a:off x="15137454" y="5618371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 컨텐츠 분석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153D7A1-B325-4302-88CA-A24B2D0E454C}"/>
              </a:ext>
            </a:extLst>
          </p:cNvPr>
          <p:cNvSpPr txBox="1"/>
          <p:nvPr/>
        </p:nvSpPr>
        <p:spPr>
          <a:xfrm>
            <a:off x="232230" y="857672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위험요소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0A291D-A2FD-4702-AFDD-2D373AD95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768" y="1537069"/>
            <a:ext cx="8316463" cy="45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51183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35" name="TextBox 15"/>
          <p:cNvSpPr txBox="1"/>
          <p:nvPr/>
        </p:nvSpPr>
        <p:spPr>
          <a:xfrm>
            <a:off x="15137454" y="5618371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 컨텐츠 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CEBE909-F472-4D75-97D8-962D02E9B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16908"/>
              </p:ext>
            </p:extLst>
          </p:nvPr>
        </p:nvGraphicFramePr>
        <p:xfrm>
          <a:off x="1917961" y="1537069"/>
          <a:ext cx="8630908" cy="4883500"/>
        </p:xfrm>
        <a:graphic>
          <a:graphicData uri="http://schemas.openxmlformats.org/drawingml/2006/table">
            <a:tbl>
              <a:tblPr/>
              <a:tblGrid>
                <a:gridCol w="900328">
                  <a:extLst>
                    <a:ext uri="{9D8B030D-6E8A-4147-A177-3AD203B41FA5}">
                      <a16:colId xmlns:a16="http://schemas.microsoft.com/office/drawing/2014/main" val="1599780505"/>
                    </a:ext>
                  </a:extLst>
                </a:gridCol>
                <a:gridCol w="6125593">
                  <a:extLst>
                    <a:ext uri="{9D8B030D-6E8A-4147-A177-3AD203B41FA5}">
                      <a16:colId xmlns:a16="http://schemas.microsoft.com/office/drawing/2014/main" val="821860150"/>
                    </a:ext>
                  </a:extLst>
                </a:gridCol>
                <a:gridCol w="1604987">
                  <a:extLst>
                    <a:ext uri="{9D8B030D-6E8A-4147-A177-3AD203B41FA5}">
                      <a16:colId xmlns:a16="http://schemas.microsoft.com/office/drawing/2014/main" val="2218856327"/>
                    </a:ext>
                  </a:extLst>
                </a:gridCol>
              </a:tblGrid>
              <a:tr h="26187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위험 범주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위험 요소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해결 방안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20204"/>
                  </a:ext>
                </a:extLst>
              </a:tr>
              <a:tr h="26187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비즈니스위험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수익성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새로운 비즈니스 모델 작성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894633"/>
                  </a:ext>
                </a:extLst>
              </a:tr>
              <a:tr h="773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지속적으로 이윤을 창출하기 위해 유사 프로그램과는 다른 차별화된 비즈니스 모델 구조가 없다면 영업에 대한 위험이 존재할 수 있다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80490"/>
                  </a:ext>
                </a:extLst>
              </a:tr>
              <a:tr h="26187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기술적 위험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youtubeAPI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분석모델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모델링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기술 분석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프로토타이핑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벤치마킹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86972"/>
                  </a:ext>
                </a:extLst>
              </a:tr>
              <a:tr h="1001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youtubeAPI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분석보델은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팀원들의 경험이 부족한 영역으로 초기 기술 습득 시간이 많이 필요하기 때문에 프로젝트 진행 일정에 차질이 생길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또한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미지의 영역이기에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예측불가능한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위험이 존재한다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94041"/>
                  </a:ext>
                </a:extLst>
              </a:tr>
              <a:tr h="261872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프로젝트 위험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용어 정의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용어집 작성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143157"/>
                  </a:ext>
                </a:extLst>
              </a:tr>
              <a:tr h="773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프로젝트 진행간에 등장하는 정의하기 모호한 용어들이 존재하여 팀 내에서 단어들을 재정의할 필요가 있다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재정의 되지 않는 용어들의 존재는 팀원간의 의사소통에 혼란을 야기할 수 있다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27158"/>
                  </a:ext>
                </a:extLst>
              </a:tr>
              <a:tr h="2618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인력 분배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진행 상황 추적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작업역량에대한 작업 배분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027096"/>
                  </a:ext>
                </a:extLst>
              </a:tr>
              <a:tr h="1001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팀의 규모가 작아 적절한 인력의 분배가 필요하다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팀원의 역량에 맞지 않는 작업량이 부과되어 프로젝트의 일정에 차질이 생길 수 있고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동시에 너무 많은 작업을 하게 되어 품질에 영향을 줄 수 있는 위험이 존재한다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277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AB79028-A1DA-4ACF-86EA-E75E02740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77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DBA4ED0A-9E27-4420-A784-34AB7147D560}"/>
              </a:ext>
            </a:extLst>
          </p:cNvPr>
          <p:cNvSpPr txBox="1"/>
          <p:nvPr/>
        </p:nvSpPr>
        <p:spPr>
          <a:xfrm>
            <a:off x="232230" y="857672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위험요소</a:t>
            </a:r>
          </a:p>
        </p:txBody>
      </p:sp>
    </p:spTree>
    <p:extLst>
      <p:ext uri="{BB962C8B-B14F-4D97-AF65-F5344CB8AC3E}">
        <p14:creationId xmlns:p14="http://schemas.microsoft.com/office/powerpoint/2010/main" val="3089300854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C30A6D5-7510-43CA-A2A8-7B28AAFFAB9B}"/>
              </a:ext>
            </a:extLst>
          </p:cNvPr>
          <p:cNvSpPr txBox="1"/>
          <p:nvPr/>
        </p:nvSpPr>
        <p:spPr>
          <a:xfrm>
            <a:off x="4415705" y="5910283"/>
            <a:ext cx="3360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산출물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WBS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1906B-68FD-4FD7-BCEA-77A8095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736" y="1283942"/>
            <a:ext cx="8566527" cy="42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223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C30A6D5-7510-43CA-A2A8-7B28AAFFAB9B}"/>
              </a:ext>
            </a:extLst>
          </p:cNvPr>
          <p:cNvSpPr txBox="1"/>
          <p:nvPr/>
        </p:nvSpPr>
        <p:spPr>
          <a:xfrm>
            <a:off x="4415705" y="5910283"/>
            <a:ext cx="3360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산출물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간트차트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189B0C-A646-4DFE-8AF0-0563CC0B4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8" y="1454422"/>
            <a:ext cx="10871200" cy="39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5393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60746"/>
            <a:ext cx="12192000" cy="636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09618" y="57150"/>
            <a:ext cx="1596632" cy="40566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738038" y="1498515"/>
            <a:ext cx="6238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팀원소개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4E707275-A425-4E44-A8B8-630183265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51" r="7652"/>
          <a:stretch/>
        </p:blipFill>
        <p:spPr>
          <a:xfrm>
            <a:off x="908239" y="2216803"/>
            <a:ext cx="1893344" cy="24243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90C5F36-99C0-47BA-9AF4-6B7D688F4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822" y="2232249"/>
            <a:ext cx="1795127" cy="23935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7B01EF7-6905-463D-82F8-81FFC1A95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0415" y="2210985"/>
            <a:ext cx="1893344" cy="24360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_x407777400">
            <a:extLst>
              <a:ext uri="{FF2B5EF4-FFF2-40B4-BE49-F238E27FC236}">
                <a16:creationId xmlns:a16="http://schemas.microsoft.com/office/drawing/2014/main" id="{EB6DD66B-B8F3-48BB-9348-3A3F3B931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88" y="2205926"/>
            <a:ext cx="2068988" cy="244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E2F189E9-0450-4D35-BCB5-E2B0CF6E2651}"/>
              </a:ext>
            </a:extLst>
          </p:cNvPr>
          <p:cNvSpPr txBox="1"/>
          <p:nvPr/>
        </p:nvSpPr>
        <p:spPr>
          <a:xfrm>
            <a:off x="71174" y="4983359"/>
            <a:ext cx="356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201513820</a:t>
            </a:r>
          </a:p>
          <a:p>
            <a:pPr lvl="0" algn="ctr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팀장 김민규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F36FBB2-2F97-4A70-A0E0-196159921EFA}"/>
              </a:ext>
            </a:extLst>
          </p:cNvPr>
          <p:cNvSpPr txBox="1"/>
          <p:nvPr/>
        </p:nvSpPr>
        <p:spPr>
          <a:xfrm>
            <a:off x="2835666" y="4983359"/>
            <a:ext cx="356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201513822</a:t>
            </a:r>
          </a:p>
          <a:p>
            <a:pPr lvl="0" algn="ctr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김범수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4F92893A-74F8-4C72-8E7F-991A7944362D}"/>
              </a:ext>
            </a:extLst>
          </p:cNvPr>
          <p:cNvSpPr txBox="1"/>
          <p:nvPr/>
        </p:nvSpPr>
        <p:spPr>
          <a:xfrm>
            <a:off x="5663945" y="4983359"/>
            <a:ext cx="356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201310496</a:t>
            </a:r>
          </a:p>
          <a:p>
            <a:pPr lvl="0" algn="ctr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김원배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60312A3-7870-4255-BCDB-6AE236CF26A1}"/>
              </a:ext>
            </a:extLst>
          </p:cNvPr>
          <p:cNvSpPr txBox="1"/>
          <p:nvPr/>
        </p:nvSpPr>
        <p:spPr>
          <a:xfrm>
            <a:off x="8525881" y="4983359"/>
            <a:ext cx="356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201513861</a:t>
            </a:r>
          </a:p>
          <a:p>
            <a:pPr lvl="0" algn="ctr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최종민</a:t>
            </a:r>
          </a:p>
        </p:txBody>
      </p:sp>
    </p:spTree>
    <p:extLst>
      <p:ext uri="{BB962C8B-B14F-4D97-AF65-F5344CB8AC3E}">
        <p14:creationId xmlns:p14="http://schemas.microsoft.com/office/powerpoint/2010/main" val="378791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C30A6D5-7510-43CA-A2A8-7B28AAFFAB9B}"/>
              </a:ext>
            </a:extLst>
          </p:cNvPr>
          <p:cNvSpPr txBox="1"/>
          <p:nvPr/>
        </p:nvSpPr>
        <p:spPr>
          <a:xfrm>
            <a:off x="4415705" y="5910283"/>
            <a:ext cx="3360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산출물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프로젝트수행계획서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F856B6-DCDB-45DD-BC43-5D3EA985F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26" y="1080058"/>
            <a:ext cx="3220142" cy="4297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96B91D-D70C-4EE0-A2D5-CE11006DE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593" y="1080058"/>
            <a:ext cx="3038514" cy="429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4127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0B2CF0-E5D9-43CE-BBE2-EF94FDCDA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748396"/>
            <a:ext cx="10261599" cy="5361207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F26D6806-B370-4403-8CA9-5F95E8FEA08C}"/>
              </a:ext>
            </a:extLst>
          </p:cNvPr>
          <p:cNvSpPr txBox="1"/>
          <p:nvPr/>
        </p:nvSpPr>
        <p:spPr>
          <a:xfrm>
            <a:off x="2624966" y="6283746"/>
            <a:ext cx="6942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협업도구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트렐로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657519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6752E4-37E1-44DA-B324-6D6D81E6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614" y="798285"/>
            <a:ext cx="7844772" cy="5261429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B0BFAC40-74CC-48E5-8ED3-D5EFDAA4A374}"/>
              </a:ext>
            </a:extLst>
          </p:cNvPr>
          <p:cNvSpPr txBox="1"/>
          <p:nvPr/>
        </p:nvSpPr>
        <p:spPr>
          <a:xfrm>
            <a:off x="2624966" y="6283746"/>
            <a:ext cx="6942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회의진행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ZOOM/YOUTUBE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557600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96FC83-3C3D-4FF9-8FA1-6FD5BE6C3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1"/>
          <a:stretch/>
        </p:blipFill>
        <p:spPr>
          <a:xfrm>
            <a:off x="1229970" y="775534"/>
            <a:ext cx="9732060" cy="5280286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FC30A6D5-7510-43CA-A2A8-7B28AAFFAB9B}"/>
              </a:ext>
            </a:extLst>
          </p:cNvPr>
          <p:cNvSpPr txBox="1"/>
          <p:nvPr/>
        </p:nvSpPr>
        <p:spPr>
          <a:xfrm>
            <a:off x="2784623" y="6283747"/>
            <a:ext cx="6942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문서관리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구글드라이브</a:t>
            </a:r>
          </a:p>
        </p:txBody>
      </p:sp>
    </p:spTree>
    <p:extLst>
      <p:ext uri="{BB962C8B-B14F-4D97-AF65-F5344CB8AC3E}">
        <p14:creationId xmlns:p14="http://schemas.microsoft.com/office/powerpoint/2010/main" val="947753714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4.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최종 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58638" y="941610"/>
            <a:ext cx="6274723" cy="4196447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9AB22E0D-6FD7-428E-BCCC-743ABB1013BF}"/>
              </a:ext>
            </a:extLst>
          </p:cNvPr>
          <p:cNvSpPr txBox="1"/>
          <p:nvPr/>
        </p:nvSpPr>
        <p:spPr>
          <a:xfrm>
            <a:off x="2624967" y="5511347"/>
            <a:ext cx="6942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많은 </a:t>
            </a:r>
            <a:r>
              <a:rPr lang="ko-KR" altLang="en-US"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유튜버들이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더 많은 수익과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인기를 위해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수많은 컨텐츠를 생산해내고 있고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더 많은 인기를 얻기 위해서는 유행에 민감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해야 됨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D6E26E-DA25-4F53-A418-5FBF80F35E5B}"/>
              </a:ext>
            </a:extLst>
          </p:cNvPr>
          <p:cNvCxnSpPr>
            <a:cxnSpLocks/>
          </p:cNvCxnSpPr>
          <p:nvPr/>
        </p:nvCxnSpPr>
        <p:spPr>
          <a:xfrm>
            <a:off x="-348343" y="3584699"/>
            <a:ext cx="194541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302BE1-6ED5-4A11-8591-8995F081B77D}"/>
              </a:ext>
            </a:extLst>
          </p:cNvPr>
          <p:cNvCxnSpPr>
            <a:cxnSpLocks/>
          </p:cNvCxnSpPr>
          <p:nvPr/>
        </p:nvCxnSpPr>
        <p:spPr>
          <a:xfrm>
            <a:off x="12301066" y="4320774"/>
            <a:ext cx="137677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4.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최종 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58638" y="898067"/>
            <a:ext cx="6274723" cy="4196447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9AB22E0D-6FD7-428E-BCCC-743ABB1013BF}"/>
              </a:ext>
            </a:extLst>
          </p:cNvPr>
          <p:cNvSpPr txBox="1"/>
          <p:nvPr/>
        </p:nvSpPr>
        <p:spPr>
          <a:xfrm>
            <a:off x="2624967" y="5540375"/>
            <a:ext cx="6942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많은 </a:t>
            </a:r>
            <a:r>
              <a:rPr lang="ko-KR" altLang="en-US"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유튜버들이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돈과 인기를 얻기 위해 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수많은 컨텐츠를 생산해내고 있고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더 많은 인기를 얻기 위해서는 유행에 민감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해야 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091CB0-87F6-4ADB-99FB-47BA19183A25}"/>
              </a:ext>
            </a:extLst>
          </p:cNvPr>
          <p:cNvSpPr/>
          <p:nvPr/>
        </p:nvSpPr>
        <p:spPr>
          <a:xfrm>
            <a:off x="0" y="47569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82702-4BB8-4D91-B60C-9429FF1F52C5}"/>
              </a:ext>
            </a:extLst>
          </p:cNvPr>
          <p:cNvSpPr txBox="1"/>
          <p:nvPr/>
        </p:nvSpPr>
        <p:spPr>
          <a:xfrm>
            <a:off x="3619053" y="3017550"/>
            <a:ext cx="4953894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최신 </a:t>
            </a:r>
            <a:r>
              <a:rPr lang="ko-KR" altLang="en-US" sz="32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유행키워드</a:t>
            </a:r>
            <a:endParaRPr lang="ko-KR" altLang="en-US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2B3C3F-C21A-45FE-A980-D448ABA5BA46}"/>
              </a:ext>
            </a:extLst>
          </p:cNvPr>
          <p:cNvCxnSpPr>
            <a:cxnSpLocks/>
          </p:cNvCxnSpPr>
          <p:nvPr/>
        </p:nvCxnSpPr>
        <p:spPr>
          <a:xfrm>
            <a:off x="3771497" y="3104375"/>
            <a:ext cx="464297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10B7B2-2FBC-435F-A1BB-9CCC71F029A3}"/>
              </a:ext>
            </a:extLst>
          </p:cNvPr>
          <p:cNvCxnSpPr>
            <a:cxnSpLocks/>
          </p:cNvCxnSpPr>
          <p:nvPr/>
        </p:nvCxnSpPr>
        <p:spPr>
          <a:xfrm>
            <a:off x="3771497" y="3840450"/>
            <a:ext cx="464297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69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4.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최종 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3CD2DB-CE01-4579-B24D-9D2982DD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041" y="1255230"/>
            <a:ext cx="6831918" cy="38740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BEDDE6-16E6-4064-AFA0-D92C9D0A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773" y="1778823"/>
            <a:ext cx="3476010" cy="2993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71D317-B350-46D5-BC63-B2149C5C5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2505" y="1441746"/>
            <a:ext cx="4067500" cy="3501031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33B143FF-25EE-49DF-A6B3-B182F1ABB502}"/>
              </a:ext>
            </a:extLst>
          </p:cNvPr>
          <p:cNvSpPr txBox="1"/>
          <p:nvPr/>
        </p:nvSpPr>
        <p:spPr>
          <a:xfrm>
            <a:off x="5213349" y="5821875"/>
            <a:ext cx="1765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음악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BTS</a:t>
            </a:r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4B9F73CE-2344-4174-802A-D658486BE68D}"/>
              </a:ext>
            </a:extLst>
          </p:cNvPr>
          <p:cNvSpPr txBox="1"/>
          <p:nvPr/>
        </p:nvSpPr>
        <p:spPr>
          <a:xfrm>
            <a:off x="13297907" y="5467586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먹방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로제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D20C6E41-2503-4537-9173-EBED10B872E3}"/>
              </a:ext>
            </a:extLst>
          </p:cNvPr>
          <p:cNvSpPr txBox="1"/>
          <p:nvPr/>
        </p:nvSpPr>
        <p:spPr>
          <a:xfrm>
            <a:off x="16851797" y="5912716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방송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오징어게임</a:t>
            </a:r>
          </a:p>
        </p:txBody>
      </p:sp>
    </p:spTree>
    <p:extLst>
      <p:ext uri="{BB962C8B-B14F-4D97-AF65-F5344CB8AC3E}">
        <p14:creationId xmlns:p14="http://schemas.microsoft.com/office/powerpoint/2010/main" val="400792994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4.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최종 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3CD2DB-CE01-4579-B24D-9D2982DD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9473" y="2791302"/>
            <a:ext cx="3718442" cy="2108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BEDDE6-16E6-4064-AFA0-D92C9D0A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611" y="1048059"/>
            <a:ext cx="5528775" cy="47618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71D317-B350-46D5-BC63-B2149C5C5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3560" y="2609849"/>
            <a:ext cx="2871346" cy="2471462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33B143FF-25EE-49DF-A6B3-B182F1ABB502}"/>
              </a:ext>
            </a:extLst>
          </p:cNvPr>
          <p:cNvSpPr txBox="1"/>
          <p:nvPr/>
        </p:nvSpPr>
        <p:spPr>
          <a:xfrm>
            <a:off x="-1435673" y="4899859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음악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BTS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4B9F73CE-2344-4174-802A-D658486BE68D}"/>
              </a:ext>
            </a:extLst>
          </p:cNvPr>
          <p:cNvSpPr txBox="1"/>
          <p:nvPr/>
        </p:nvSpPr>
        <p:spPr>
          <a:xfrm>
            <a:off x="5290706" y="6014857"/>
            <a:ext cx="1610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먹방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로제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D20C6E41-2503-4537-9173-EBED10B872E3}"/>
              </a:ext>
            </a:extLst>
          </p:cNvPr>
          <p:cNvSpPr txBox="1"/>
          <p:nvPr/>
        </p:nvSpPr>
        <p:spPr>
          <a:xfrm>
            <a:off x="13862689" y="5507759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방송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오징어게임</a:t>
            </a:r>
          </a:p>
        </p:txBody>
      </p:sp>
    </p:spTree>
    <p:extLst>
      <p:ext uri="{BB962C8B-B14F-4D97-AF65-F5344CB8AC3E}">
        <p14:creationId xmlns:p14="http://schemas.microsoft.com/office/powerpoint/2010/main" val="157153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4.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최종 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3CD2DB-CE01-4579-B24D-9D2982DD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74349" y="2502276"/>
            <a:ext cx="4815206" cy="27304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BEDDE6-16E6-4064-AFA0-D92C9D0A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2885" y="2373075"/>
            <a:ext cx="3350230" cy="28855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71D317-B350-46D5-BC63-B2149C5C5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530" y="1079610"/>
            <a:ext cx="5462133" cy="4701438"/>
          </a:xfrm>
          <a:prstGeom prst="rect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33B143FF-25EE-49DF-A6B3-B182F1ABB502}"/>
              </a:ext>
            </a:extLst>
          </p:cNvPr>
          <p:cNvSpPr txBox="1"/>
          <p:nvPr/>
        </p:nvSpPr>
        <p:spPr>
          <a:xfrm>
            <a:off x="-7274349" y="5258596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음악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BTS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4B9F73CE-2344-4174-802A-D658486BE68D}"/>
              </a:ext>
            </a:extLst>
          </p:cNvPr>
          <p:cNvSpPr txBox="1"/>
          <p:nvPr/>
        </p:nvSpPr>
        <p:spPr>
          <a:xfrm>
            <a:off x="-2238246" y="5941061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먹방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로제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D20C6E41-2503-4537-9173-EBED10B872E3}"/>
              </a:ext>
            </a:extLst>
          </p:cNvPr>
          <p:cNvSpPr txBox="1"/>
          <p:nvPr/>
        </p:nvSpPr>
        <p:spPr>
          <a:xfrm>
            <a:off x="5515745" y="6079560"/>
            <a:ext cx="2459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방송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오징어게임</a:t>
            </a:r>
          </a:p>
        </p:txBody>
      </p:sp>
    </p:spTree>
    <p:extLst>
      <p:ext uri="{BB962C8B-B14F-4D97-AF65-F5344CB8AC3E}">
        <p14:creationId xmlns:p14="http://schemas.microsoft.com/office/powerpoint/2010/main" val="31070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4.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최종 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3CD2DB-CE01-4579-B24D-9D2982DD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90" y="1048290"/>
            <a:ext cx="4133585" cy="23439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BEDDE6-16E6-4064-AFA0-D92C9D0A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064" y="1532001"/>
            <a:ext cx="3973350" cy="34222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71D317-B350-46D5-BC63-B2149C5C5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751" y="2502276"/>
            <a:ext cx="3491721" cy="3005439"/>
          </a:xfrm>
          <a:prstGeom prst="rect">
            <a:avLst/>
          </a:prstGeom>
        </p:spPr>
      </p:pic>
      <p:sp>
        <p:nvSpPr>
          <p:cNvPr id="27" name="TextBox 15">
            <a:extLst>
              <a:ext uri="{FF2B5EF4-FFF2-40B4-BE49-F238E27FC236}">
                <a16:creationId xmlns:a16="http://schemas.microsoft.com/office/drawing/2014/main" id="{6392C250-B4A6-4670-AFB4-59E28A203EC3}"/>
              </a:ext>
            </a:extLst>
          </p:cNvPr>
          <p:cNvSpPr txBox="1"/>
          <p:nvPr/>
        </p:nvSpPr>
        <p:spPr>
          <a:xfrm>
            <a:off x="2624967" y="5859692"/>
            <a:ext cx="6942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카테고리별로 유행하는 주제에 대해서 수많은 컨텐츠들이 생산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조회수가 높고 반응도 좋음</a:t>
            </a:r>
          </a:p>
        </p:txBody>
      </p:sp>
    </p:spTree>
    <p:extLst>
      <p:ext uri="{BB962C8B-B14F-4D97-AF65-F5344CB8AC3E}">
        <p14:creationId xmlns:p14="http://schemas.microsoft.com/office/powerpoint/2010/main" val="62725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60746"/>
            <a:ext cx="12192000" cy="636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09618" y="57150"/>
            <a:ext cx="1596632" cy="40566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858297" y="1863438"/>
            <a:ext cx="2251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a옛날사진관2"/>
                <a:ea typeface="a옛날사진관2"/>
              </a:rPr>
              <a:t>개요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71948" y="2094271"/>
            <a:ext cx="12290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681317" y="2035276"/>
            <a:ext cx="98322" cy="117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2713172" y="2094268"/>
            <a:ext cx="12290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750" y="1863438"/>
            <a:ext cx="62385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브레인스토밍</a:t>
            </a:r>
          </a:p>
          <a:p>
            <a:pPr lvl="0">
              <a:defRPr/>
            </a:pPr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아이디어 설명</a:t>
            </a:r>
          </a:p>
          <a:p>
            <a:pPr lvl="0">
              <a:defRPr/>
            </a:pPr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아이디어 선정</a:t>
            </a:r>
          </a:p>
          <a:p>
            <a:pPr lvl="0">
              <a:defRPr/>
            </a:pPr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최종 아이디어 설명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5.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진행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4.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최종 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61588" y="1883567"/>
            <a:ext cx="7668823" cy="269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90FC3C-A63F-4E3D-9B9A-210E5AF128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800635" y="3429000"/>
            <a:ext cx="2649165" cy="36194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56D356-AC14-41A3-BB50-E6733947E1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688129" y="2835008"/>
            <a:ext cx="1724265" cy="562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7BA8EB-A2FC-472C-A268-53A8ED9B62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77172" y="3609250"/>
            <a:ext cx="1724265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FEDDA2-15D7-4F05-B0BE-623ACFB75C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802436" y="5317665"/>
            <a:ext cx="1600423" cy="6954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9071BE-B2C8-4ADA-BA4D-78FFE0860F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359540" y="4463142"/>
            <a:ext cx="1371791" cy="6477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DA7AFB-D681-4C0E-874D-21CA5B802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82957" y="2728131"/>
            <a:ext cx="1276528" cy="714474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0630055-C635-44F2-8FFE-17C1D60C1DF4}"/>
              </a:ext>
            </a:extLst>
          </p:cNvPr>
          <p:cNvSpPr txBox="1"/>
          <p:nvPr/>
        </p:nvSpPr>
        <p:spPr>
          <a:xfrm>
            <a:off x="2331657" y="5238749"/>
            <a:ext cx="7528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카테고리별 최신 유행하는 컨텐츠들의 키워드 추출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4.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최종 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691" y="1107961"/>
            <a:ext cx="7157889" cy="2511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90FC3C-A63F-4E3D-9B9A-210E5AF128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88862" y="3790950"/>
            <a:ext cx="2216098" cy="3027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56D356-AC14-41A3-BB50-E6733947E1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07647" y="2867527"/>
            <a:ext cx="1442396" cy="470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7BA8EB-A2FC-472C-A268-53A8ED9B62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59427" y="3632859"/>
            <a:ext cx="1442395" cy="5179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FEDDA2-15D7-4F05-B0BE-623ACFB75C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99091" y="5480789"/>
            <a:ext cx="1338796" cy="581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9071BE-B2C8-4ADA-BA4D-78FFE0860F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335758" y="4545419"/>
            <a:ext cx="1147541" cy="541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DA7AFB-D681-4C0E-874D-21CA5B802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576497" y="3181895"/>
            <a:ext cx="1067851" cy="597677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0630055-C635-44F2-8FFE-17C1D60C1DF4}"/>
              </a:ext>
            </a:extLst>
          </p:cNvPr>
          <p:cNvSpPr txBox="1"/>
          <p:nvPr/>
        </p:nvSpPr>
        <p:spPr>
          <a:xfrm>
            <a:off x="630744" y="5267717"/>
            <a:ext cx="75286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키워드별 속성 분석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싫어요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댓글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구독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가중치 부여</a:t>
            </a:r>
          </a:p>
        </p:txBody>
      </p:sp>
    </p:spTree>
    <p:extLst>
      <p:ext uri="{BB962C8B-B14F-4D97-AF65-F5344CB8AC3E}">
        <p14:creationId xmlns:p14="http://schemas.microsoft.com/office/powerpoint/2010/main" val="237144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4.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 최종 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7508" y="825953"/>
            <a:ext cx="3857625" cy="45529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56995" y="3050720"/>
            <a:ext cx="4086225" cy="356235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03773" y="624567"/>
            <a:ext cx="3638550" cy="450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52A409-7EF7-4298-B3E0-AE8C575E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441"/>
            <a:ext cx="12192000" cy="6361559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A1DC3D1-D225-4E76-AF2F-D88D467F6CC1}"/>
              </a:ext>
            </a:extLst>
          </p:cNvPr>
          <p:cNvSpPr txBox="1"/>
          <p:nvPr/>
        </p:nvSpPr>
        <p:spPr>
          <a:xfrm>
            <a:off x="-531471" y="873729"/>
            <a:ext cx="63664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유튜브에서 </a:t>
            </a:r>
            <a:endParaRPr lang="en-US" altLang="ko-KR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인기동영상에 오르는 </a:t>
            </a:r>
            <a:endParaRPr lang="en-US" altLang="ko-KR" sz="3600" dirty="0">
              <a:solidFill>
                <a:schemeClr val="accent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기준에 대한 분석</a:t>
            </a:r>
          </a:p>
        </p:txBody>
      </p:sp>
    </p:spTree>
    <p:extLst>
      <p:ext uri="{BB962C8B-B14F-4D97-AF65-F5344CB8AC3E}">
        <p14:creationId xmlns:p14="http://schemas.microsoft.com/office/powerpoint/2010/main" val="1657897823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48" y="1582138"/>
            <a:ext cx="5962903" cy="36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3101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84D54D-F7DA-4E37-9F35-FC1D865BA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82" y="5411933"/>
            <a:ext cx="901268" cy="8626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557A56-DC5A-4438-853B-2C284607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992" y="5418343"/>
            <a:ext cx="824016" cy="8787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835" y="1078930"/>
            <a:ext cx="5893510" cy="3650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758561-3A9B-42EA-BB02-416D8AC3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390" y="5397231"/>
            <a:ext cx="901268" cy="9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9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84D54D-F7DA-4E37-9F35-FC1D865BA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45" y="4976494"/>
            <a:ext cx="1811142" cy="17335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557A56-DC5A-4438-853B-2C284607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841" y="5634662"/>
            <a:ext cx="418318" cy="4460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835" y="1078930"/>
            <a:ext cx="5893510" cy="3650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758561-3A9B-42EA-BB02-416D8AC3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453" y="4932354"/>
            <a:ext cx="1811142" cy="18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2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84D54D-F7DA-4E37-9F35-FC1D865BA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65" y="4963240"/>
            <a:ext cx="1811142" cy="17335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557A56-DC5A-4438-853B-2C284607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161" y="5621408"/>
            <a:ext cx="418318" cy="4460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55" y="1065676"/>
            <a:ext cx="5893510" cy="3650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758561-3A9B-42EA-BB02-416D8AC3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773" y="4919100"/>
            <a:ext cx="1811142" cy="1850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B67A70-FD70-4A6C-8AEA-560C05335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209" y="3043590"/>
            <a:ext cx="4389120" cy="2135858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4E14EFA7-7752-4F2C-A0B4-0C71CC4D8A69}"/>
              </a:ext>
            </a:extLst>
          </p:cNvPr>
          <p:cNvSpPr txBox="1"/>
          <p:nvPr/>
        </p:nvSpPr>
        <p:spPr>
          <a:xfrm>
            <a:off x="6500538" y="2366370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인기동영상 등극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B2DB717D-ED91-4C61-9E8E-D2C60663EA26}"/>
              </a:ext>
            </a:extLst>
          </p:cNvPr>
          <p:cNvSpPr txBox="1"/>
          <p:nvPr/>
        </p:nvSpPr>
        <p:spPr>
          <a:xfrm>
            <a:off x="12500353" y="2048984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폭발적인 조회수 증가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A319F3-FE74-49A9-9255-AFD6AB249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9946" y="2617924"/>
            <a:ext cx="4738608" cy="25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8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84D54D-F7DA-4E37-9F35-FC1D865BA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87315" y="4963240"/>
            <a:ext cx="1811142" cy="17335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557A56-DC5A-4438-853B-2C284607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70519" y="5621408"/>
            <a:ext cx="418318" cy="4460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46525" y="1065676"/>
            <a:ext cx="5893510" cy="3650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758561-3A9B-42EA-BB02-416D8AC3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78907" y="4919100"/>
            <a:ext cx="1811142" cy="1850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B67A70-FD70-4A6C-8AEA-560C05335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29" y="3043590"/>
            <a:ext cx="4389120" cy="2135858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4E14EFA7-7752-4F2C-A0B4-0C71CC4D8A69}"/>
              </a:ext>
            </a:extLst>
          </p:cNvPr>
          <p:cNvSpPr txBox="1"/>
          <p:nvPr/>
        </p:nvSpPr>
        <p:spPr>
          <a:xfrm>
            <a:off x="-83142" y="2274930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인기동영상 등극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DECEDB13-6FCC-42C9-83AA-A7829A67FFA1}"/>
              </a:ext>
            </a:extLst>
          </p:cNvPr>
          <p:cNvSpPr txBox="1"/>
          <p:nvPr/>
        </p:nvSpPr>
        <p:spPr>
          <a:xfrm>
            <a:off x="6130033" y="1957544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폭발적인 조회수 증가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098C50-C579-48A6-BEDE-1BE932F77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626" y="2617924"/>
            <a:ext cx="4738608" cy="25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9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3BE791-5B22-4FC8-952C-5ADF874CC848}"/>
              </a:ext>
            </a:extLst>
          </p:cNvPr>
          <p:cNvGrpSpPr/>
          <p:nvPr/>
        </p:nvGrpSpPr>
        <p:grpSpPr>
          <a:xfrm>
            <a:off x="1392523" y="1747585"/>
            <a:ext cx="9406954" cy="3362830"/>
            <a:chOff x="1770241" y="1747585"/>
            <a:chExt cx="9406954" cy="33628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E5EA58A-8A71-4D7C-B33D-3BC9E2CE0F30}"/>
                </a:ext>
              </a:extLst>
            </p:cNvPr>
            <p:cNvGrpSpPr/>
            <p:nvPr/>
          </p:nvGrpSpPr>
          <p:grpSpPr>
            <a:xfrm>
              <a:off x="5750427" y="1747585"/>
              <a:ext cx="2006700" cy="3362830"/>
              <a:chOff x="5818767" y="1501725"/>
              <a:chExt cx="2790825" cy="4233041"/>
            </a:xfrm>
          </p:grpSpPr>
          <p:pic>
            <p:nvPicPr>
              <p:cNvPr id="2050" name="Picture 2" descr="크롤링을 위한 셀레니움(Selenium) - 셀레니움의 이해와 설치편">
                <a:extLst>
                  <a:ext uri="{FF2B5EF4-FFF2-40B4-BE49-F238E27FC236}">
                    <a16:creationId xmlns:a16="http://schemas.microsoft.com/office/drawing/2014/main" id="{CF6C941A-93C4-4D8C-B932-6C36FD1BA0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8767" y="4191716"/>
                <a:ext cx="2790825" cy="1543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62F5AE78-6876-4454-881C-99D36B396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2618" y="1501725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C1A7FF-4CEB-41DF-89A3-8C6C8A3E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0241" y="2176970"/>
              <a:ext cx="2536852" cy="2504060"/>
            </a:xfrm>
            <a:prstGeom prst="rect">
              <a:avLst/>
            </a:prstGeom>
          </p:spPr>
        </p:pic>
        <p:pic>
          <p:nvPicPr>
            <p:cNvPr id="2054" name="Picture 6" descr="Csv - 무료 상호 작용개 아이콘">
              <a:extLst>
                <a:ext uri="{FF2B5EF4-FFF2-40B4-BE49-F238E27FC236}">
                  <a16:creationId xmlns:a16="http://schemas.microsoft.com/office/drawing/2014/main" id="{B3E99BB1-221F-4CFE-83D8-3AAD73445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3995" y="2697327"/>
              <a:ext cx="2013200" cy="1702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3955039-3A6A-4676-9808-F1C6611C2D89}"/>
                </a:ext>
              </a:extLst>
            </p:cNvPr>
            <p:cNvSpPr/>
            <p:nvPr/>
          </p:nvSpPr>
          <p:spPr>
            <a:xfrm>
              <a:off x="4607297" y="3334290"/>
              <a:ext cx="912811" cy="428625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lt1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E4954584-DE78-4C50-BD5A-13F5CCACDFAD}"/>
                </a:ext>
              </a:extLst>
            </p:cNvPr>
            <p:cNvSpPr/>
            <p:nvPr/>
          </p:nvSpPr>
          <p:spPr>
            <a:xfrm>
              <a:off x="8124676" y="3334290"/>
              <a:ext cx="912811" cy="428625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lt1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78E053F5-1E77-40C1-BF25-ED8117158DB8}"/>
              </a:ext>
            </a:extLst>
          </p:cNvPr>
          <p:cNvSpPr txBox="1"/>
          <p:nvPr/>
        </p:nvSpPr>
        <p:spPr>
          <a:xfrm>
            <a:off x="2912769" y="5628437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인기동영상 </a:t>
            </a:r>
            <a:r>
              <a:rPr lang="ko-KR" altLang="en-US" sz="2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크롤링</a:t>
            </a:r>
            <a:endParaRPr lang="en-US" altLang="ko-KR" sz="2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40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546228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1. 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브레인 스토밍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18331" y="6132721"/>
            <a:ext cx="315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14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브레인스토밍 진행 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18123" y="1692884"/>
            <a:ext cx="5155749" cy="40106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59D21C-124A-4B22-B907-21DAB4A7CC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5119" y="1188920"/>
            <a:ext cx="1833976" cy="15875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8961EDF-E2C8-42E4-A1F2-76D285A0D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2817" y="3985631"/>
            <a:ext cx="2428049" cy="15003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F5A52A-DD99-4B09-81D4-555F1F2DE6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6056" y="1399079"/>
            <a:ext cx="2979304" cy="15222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EDF160-90CE-4280-9923-241A56C7CB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177403" y="3925918"/>
            <a:ext cx="2377644" cy="1500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5CC4E1-321A-4073-A8AA-C16888D3F9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9392" y="800463"/>
            <a:ext cx="838200" cy="10191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E8C51A-B48F-4CE0-B161-7FDE750566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9995" y="682126"/>
            <a:ext cx="838200" cy="10191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CB946D4-9ABF-4A92-B3C3-B21E2D77E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5933" y="3476043"/>
            <a:ext cx="838200" cy="10191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5DE5177-006F-4A31-A7E7-C6EC805A0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15763" y="3447897"/>
            <a:ext cx="838200" cy="101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E24285-8112-4508-A227-CFF0F16E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4" y="1623262"/>
            <a:ext cx="5301019" cy="3392084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9E2C37D7-FF08-4F50-9AB8-B252C04CD84F}"/>
              </a:ext>
            </a:extLst>
          </p:cNvPr>
          <p:cNvSpPr txBox="1"/>
          <p:nvPr/>
        </p:nvSpPr>
        <p:spPr>
          <a:xfrm>
            <a:off x="1355138" y="5234738"/>
            <a:ext cx="3734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크롤링한 데이터 파일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16C60B-0D22-4AD7-B972-6CCB5DE2C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745" y="1711996"/>
            <a:ext cx="4749951" cy="3303350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CC797858-670F-438A-8E54-6DE9F74F4253}"/>
              </a:ext>
            </a:extLst>
          </p:cNvPr>
          <p:cNvSpPr txBox="1"/>
          <p:nvPr/>
        </p:nvSpPr>
        <p:spPr>
          <a:xfrm>
            <a:off x="7199345" y="5234738"/>
            <a:ext cx="3734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 불러오기</a:t>
            </a:r>
          </a:p>
        </p:txBody>
      </p:sp>
    </p:spTree>
    <p:extLst>
      <p:ext uri="{BB962C8B-B14F-4D97-AF65-F5344CB8AC3E}">
        <p14:creationId xmlns:p14="http://schemas.microsoft.com/office/powerpoint/2010/main" val="3112978693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E0D9A-CA6A-4C10-A7B4-CF26EE2E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223" y="672961"/>
            <a:ext cx="5271554" cy="57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83265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21977D-C40E-4F18-8E99-E175BD08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63" y="672961"/>
            <a:ext cx="5271554" cy="577360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AB7EF6C-771F-4B09-9B80-DC38346551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13263 w 12192000"/>
              <a:gd name="connsiteY0" fmla="*/ 672961 h 6858000"/>
              <a:gd name="connsiteX1" fmla="*/ 1113263 w 12192000"/>
              <a:gd name="connsiteY1" fmla="*/ 1417320 h 6858000"/>
              <a:gd name="connsiteX2" fmla="*/ 6384817 w 12192000"/>
              <a:gd name="connsiteY2" fmla="*/ 1417320 h 6858000"/>
              <a:gd name="connsiteX3" fmla="*/ 6384817 w 12192000"/>
              <a:gd name="connsiteY3" fmla="*/ 67296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13263" y="672961"/>
                </a:moveTo>
                <a:lnTo>
                  <a:pt x="1113263" y="1417320"/>
                </a:lnTo>
                <a:lnTo>
                  <a:pt x="6384817" y="1417320"/>
                </a:lnTo>
                <a:lnTo>
                  <a:pt x="6384817" y="6729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CEDFC526-614B-401D-997A-90A91970B2A5}"/>
              </a:ext>
            </a:extLst>
          </p:cNvPr>
          <p:cNvSpPr txBox="1"/>
          <p:nvPr/>
        </p:nvSpPr>
        <p:spPr>
          <a:xfrm>
            <a:off x="6919902" y="1085995"/>
            <a:ext cx="47370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유튜브의 조회수가 </a:t>
            </a:r>
            <a:r>
              <a:rPr lang="ko-KR" altLang="en-US" sz="2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좋아요랑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관련이 있는지 확인하기 위해서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종속변수에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views</a:t>
            </a: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독립변수에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likes</a:t>
            </a:r>
          </a:p>
          <a:p>
            <a:pPr lvl="0" algn="ctr">
              <a:defRPr/>
            </a:pP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입력해주고 단순회귀분석 실행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02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5B262B-B853-47AF-8678-C31CEDCC1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63" y="672961"/>
            <a:ext cx="5271554" cy="577360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DE0D9B0-4885-4A23-948B-8F4B3A27E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301050 w 12192000"/>
              <a:gd name="connsiteY0" fmla="*/ 1815961 h 6858000"/>
              <a:gd name="connsiteX1" fmla="*/ 4301050 w 12192000"/>
              <a:gd name="connsiteY1" fmla="*/ 2346960 h 6858000"/>
              <a:gd name="connsiteX2" fmla="*/ 5989320 w 12192000"/>
              <a:gd name="connsiteY2" fmla="*/ 2346960 h 6858000"/>
              <a:gd name="connsiteX3" fmla="*/ 5989320 w 12192000"/>
              <a:gd name="connsiteY3" fmla="*/ 181596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301050" y="1815961"/>
                </a:moveTo>
                <a:lnTo>
                  <a:pt x="4301050" y="2346960"/>
                </a:lnTo>
                <a:lnTo>
                  <a:pt x="5989320" y="2346960"/>
                </a:lnTo>
                <a:lnTo>
                  <a:pt x="5989320" y="18159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C92405A0-2D6A-4CAF-8C82-80F6CCAAE015}"/>
              </a:ext>
            </a:extLst>
          </p:cNvPr>
          <p:cNvSpPr txBox="1"/>
          <p:nvPr/>
        </p:nvSpPr>
        <p:spPr>
          <a:xfrm>
            <a:off x="6936827" y="1666944"/>
            <a:ext cx="4980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R-squared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값은 회귀모형의 설명력을 나타내며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88.3%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설명력을 가진다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431845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F7346-72E5-4704-8B4A-911E0DE2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63" y="672961"/>
            <a:ext cx="5271554" cy="577360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F77218E-3A3A-46A7-AF5B-76F763B441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530194 w 12192000"/>
              <a:gd name="connsiteY0" fmla="*/ 4406761 h 6858000"/>
              <a:gd name="connsiteX1" fmla="*/ 4530194 w 12192000"/>
              <a:gd name="connsiteY1" fmla="*/ 5151120 h 6858000"/>
              <a:gd name="connsiteX2" fmla="*/ 4922520 w 12192000"/>
              <a:gd name="connsiteY2" fmla="*/ 5151120 h 6858000"/>
              <a:gd name="connsiteX3" fmla="*/ 4922520 w 12192000"/>
              <a:gd name="connsiteY3" fmla="*/ 440676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530194" y="4406761"/>
                </a:moveTo>
                <a:lnTo>
                  <a:pt x="4530194" y="5151120"/>
                </a:lnTo>
                <a:lnTo>
                  <a:pt x="4922520" y="5151120"/>
                </a:lnTo>
                <a:lnTo>
                  <a:pt x="4922520" y="44067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8169F150-52D9-4888-8267-38A7EA2D2138}"/>
              </a:ext>
            </a:extLst>
          </p:cNvPr>
          <p:cNvSpPr txBox="1"/>
          <p:nvPr/>
        </p:nvSpPr>
        <p:spPr>
          <a:xfrm>
            <a:off x="6936827" y="3779520"/>
            <a:ext cx="47370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유의확률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P&gt;|t| 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은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0.005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이하일 경우 통계적으로 유의한 모형임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값은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0.005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이하 이므로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통계적으로 유의하다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894930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4C9653-1406-47EC-BBC4-5899C2E1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303" y="744677"/>
            <a:ext cx="3342798" cy="3661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E0DF0C-5888-45B7-9124-7FA134809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893" y="1132118"/>
            <a:ext cx="3724196" cy="39864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9DE319-3360-47D2-9F1B-FB92E737B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640" y="1461959"/>
            <a:ext cx="3731057" cy="4077513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472243CB-E031-4812-BFAB-1EE0A06B605C}"/>
              </a:ext>
            </a:extLst>
          </p:cNvPr>
          <p:cNvSpPr txBox="1"/>
          <p:nvPr/>
        </p:nvSpPr>
        <p:spPr>
          <a:xfrm>
            <a:off x="2874526" y="605670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같은 방식으로 조회수와 좋아요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싫어요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댓글간의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관계 확인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3AAED6-0287-4230-9B5C-96A58EF9B7E5}"/>
              </a:ext>
            </a:extLst>
          </p:cNvPr>
          <p:cNvSpPr/>
          <p:nvPr/>
        </p:nvSpPr>
        <p:spPr>
          <a:xfrm>
            <a:off x="1814302" y="744677"/>
            <a:ext cx="3256461" cy="387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5B903B-5161-42B7-9054-A7CF2CC1F9AF}"/>
              </a:ext>
            </a:extLst>
          </p:cNvPr>
          <p:cNvSpPr/>
          <p:nvPr/>
        </p:nvSpPr>
        <p:spPr>
          <a:xfrm>
            <a:off x="4312628" y="1135731"/>
            <a:ext cx="3256461" cy="387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D149A9-5009-4577-B988-4803DD2CDAAD}"/>
              </a:ext>
            </a:extLst>
          </p:cNvPr>
          <p:cNvSpPr/>
          <p:nvPr/>
        </p:nvSpPr>
        <p:spPr>
          <a:xfrm>
            <a:off x="7087623" y="1523172"/>
            <a:ext cx="3256461" cy="387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3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E74D2123-A445-4087-AF53-37D4E703B138}"/>
              </a:ext>
            </a:extLst>
          </p:cNvPr>
          <p:cNvSpPr txBox="1"/>
          <p:nvPr/>
        </p:nvSpPr>
        <p:spPr>
          <a:xfrm>
            <a:off x="2874526" y="597408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다중 회귀분석 진행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6E72E-D7F8-4EAA-9AEE-2F2A51FE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690" y="883920"/>
            <a:ext cx="4554620" cy="44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BC08E287-C78F-4B17-B352-EA23B8B2B291}"/>
              </a:ext>
            </a:extLst>
          </p:cNvPr>
          <p:cNvSpPr txBox="1"/>
          <p:nvPr/>
        </p:nvSpPr>
        <p:spPr>
          <a:xfrm>
            <a:off x="2557401" y="4968240"/>
            <a:ext cx="7077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종속변수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views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독립변수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likes+dislikes+comments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입력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4A5DC0-278D-40B1-BC04-9027AE61C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0" b="86908"/>
          <a:stretch/>
        </p:blipFill>
        <p:spPr>
          <a:xfrm>
            <a:off x="1101115" y="2788920"/>
            <a:ext cx="9989769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EA13194-42FE-4B86-95EB-9B1E907EADED}"/>
              </a:ext>
            </a:extLst>
          </p:cNvPr>
          <p:cNvSpPr txBox="1"/>
          <p:nvPr/>
        </p:nvSpPr>
        <p:spPr>
          <a:xfrm>
            <a:off x="2557401" y="4968240"/>
            <a:ext cx="70771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R-squared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값은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91.3%</a:t>
            </a:r>
          </a:p>
          <a:p>
            <a:pPr algn="ctr">
              <a:defRPr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Adj. R-squared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값은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90.9%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설명력을 가짐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7EB3E6-13FC-4345-8ECB-FAE141F8B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0" t="11846" r="114" b="65712"/>
          <a:stretch/>
        </p:blipFill>
        <p:spPr>
          <a:xfrm>
            <a:off x="1106815" y="1889760"/>
            <a:ext cx="997836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39208B1C-A727-421E-ADC6-BF9503514BD2}"/>
              </a:ext>
            </a:extLst>
          </p:cNvPr>
          <p:cNvSpPr txBox="1"/>
          <p:nvPr/>
        </p:nvSpPr>
        <p:spPr>
          <a:xfrm>
            <a:off x="2557401" y="4968240"/>
            <a:ext cx="70771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유의확률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P&gt;|t|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 확인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Likes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dislikes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는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0.005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이하로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유의미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Comments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경우 유의확률이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0.905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0.005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초과하였다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lvl="0" algn="ctr">
              <a:defRPr/>
            </a:pP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댓글의 개수는 조회수와 커다란 연관이 없다고 해석이 된다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7411E4-0429-43A8-9467-017BE8FDA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5" t="58229" r="170" b="19483"/>
          <a:stretch/>
        </p:blipFill>
        <p:spPr>
          <a:xfrm>
            <a:off x="1101115" y="2118360"/>
            <a:ext cx="9963125" cy="21793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E8D7657-A3D7-4462-92B0-73371D586DA3}"/>
              </a:ext>
            </a:extLst>
          </p:cNvPr>
          <p:cNvSpPr/>
          <p:nvPr/>
        </p:nvSpPr>
        <p:spPr>
          <a:xfrm>
            <a:off x="6667902" y="2209323"/>
            <a:ext cx="638063" cy="19655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4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546228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1. 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브레인 스토밍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67182" y="1509504"/>
            <a:ext cx="4857631" cy="37787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59D21C-124A-4B22-B907-21DAB4A7CC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5119" y="934920"/>
            <a:ext cx="1833976" cy="15875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8961EDF-E2C8-42E4-A1F2-76D285A0D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3319" y="3244226"/>
            <a:ext cx="2428049" cy="15003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F5A52A-DD99-4B09-81D4-555F1F2DE6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3319" y="1173410"/>
            <a:ext cx="2979304" cy="15222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EDF160-90CE-4280-9923-241A56C7CB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08200" y="2962022"/>
            <a:ext cx="2377644" cy="1500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5CC4E1-321A-4073-A8AA-C16888D3F9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6655" y="574794"/>
            <a:ext cx="838200" cy="10191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E8C51A-B48F-4CE0-B161-7FDE750566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9995" y="428126"/>
            <a:ext cx="838200" cy="10191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CB946D4-9ABF-4A92-B3C3-B21E2D77E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6435" y="2734638"/>
            <a:ext cx="838200" cy="10191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5DE5177-006F-4A31-A7E7-C6EC805A0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6560" y="2484001"/>
            <a:ext cx="838200" cy="1019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72A571-BA3A-4049-B67E-36402592D25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05552" y="5254131"/>
            <a:ext cx="3256076" cy="11697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4CF4BA-E1A4-436A-9293-984602C642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95119" y="4744543"/>
            <a:ext cx="2110037" cy="18025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8340A2-C3B1-4FD6-8B56-DAE27DB8CC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1" b="94931" l="5479" r="98402">
                        <a14:foregroundMark x1="50685" y1="7143" x2="50685" y2="7143"/>
                        <a14:foregroundMark x1="89269" y1="49770" x2="98402" y2="51843"/>
                        <a14:foregroundMark x1="49087" y1="11521" x2="49772" y2="691"/>
                        <a14:foregroundMark x1="49772" y1="88479" x2="49772" y2="95161"/>
                        <a14:foregroundMark x1="16667" y1="41244" x2="5479" y2="476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4705" y="5254131"/>
            <a:ext cx="763877" cy="756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CEE940-400B-48EC-8D5C-3622451C10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1" b="94931" l="5479" r="98402">
                        <a14:foregroundMark x1="50685" y1="7143" x2="50685" y2="7143"/>
                        <a14:foregroundMark x1="89269" y1="49770" x2="98402" y2="51843"/>
                        <a14:foregroundMark x1="49087" y1="11521" x2="49772" y2="691"/>
                        <a14:foregroundMark x1="49772" y1="88479" x2="49772" y2="95161"/>
                        <a14:foregroundMark x1="16667" y1="41244" x2="5479" y2="476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7340" y="4712720"/>
            <a:ext cx="627816" cy="622082"/>
          </a:xfrm>
          <a:prstGeom prst="rect">
            <a:avLst/>
          </a:prstGeom>
        </p:spPr>
      </p:pic>
      <p:sp>
        <p:nvSpPr>
          <p:cNvPr id="29" name="TextBox 15">
            <a:extLst>
              <a:ext uri="{FF2B5EF4-FFF2-40B4-BE49-F238E27FC236}">
                <a16:creationId xmlns:a16="http://schemas.microsoft.com/office/drawing/2014/main" id="{D28242F8-C41A-4748-9C7A-D5A3452DF346}"/>
              </a:ext>
            </a:extLst>
          </p:cNvPr>
          <p:cNvSpPr txBox="1"/>
          <p:nvPr/>
        </p:nvSpPr>
        <p:spPr>
          <a:xfrm>
            <a:off x="4331934" y="5690618"/>
            <a:ext cx="3567474" cy="640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가지 개인 아이디어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가지 추가 아이디어 </a:t>
            </a:r>
          </a:p>
        </p:txBody>
      </p:sp>
    </p:spTree>
    <p:extLst>
      <p:ext uri="{BB962C8B-B14F-4D97-AF65-F5344CB8AC3E}">
        <p14:creationId xmlns:p14="http://schemas.microsoft.com/office/powerpoint/2010/main" val="26947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39208B1C-A727-421E-ADC6-BF9503514BD2}"/>
              </a:ext>
            </a:extLst>
          </p:cNvPr>
          <p:cNvSpPr txBox="1"/>
          <p:nvPr/>
        </p:nvSpPr>
        <p:spPr>
          <a:xfrm>
            <a:off x="621921" y="4678680"/>
            <a:ext cx="70771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유의확률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P&gt;|t|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 확인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Likes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dislikes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는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0.005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이하로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유의미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Comments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경우 유의확률이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0.905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0.005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초과하였다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lvl="0" algn="ctr">
              <a:defRPr/>
            </a:pP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댓글의 개수는 조회수와 커다란 연관이 없다고 해석이 된다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7411E4-0429-43A8-9467-017BE8FDA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5" t="58229" r="170" b="19483"/>
          <a:stretch/>
        </p:blipFill>
        <p:spPr>
          <a:xfrm>
            <a:off x="-834365" y="1828800"/>
            <a:ext cx="9963125" cy="21793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E8D7657-A3D7-4462-92B0-73371D586DA3}"/>
              </a:ext>
            </a:extLst>
          </p:cNvPr>
          <p:cNvSpPr/>
          <p:nvPr/>
        </p:nvSpPr>
        <p:spPr>
          <a:xfrm>
            <a:off x="4732422" y="1919763"/>
            <a:ext cx="638063" cy="19655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D51CB1-B486-44CC-95D7-5FB2E5B8A1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658" t="54894" r="2097" b="326"/>
          <a:stretch/>
        </p:blipFill>
        <p:spPr>
          <a:xfrm>
            <a:off x="8533481" y="1220291"/>
            <a:ext cx="3225670" cy="532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07F45AA-E176-448B-BF1F-F35A396031F2}"/>
              </a:ext>
            </a:extLst>
          </p:cNvPr>
          <p:cNvSpPr txBox="1"/>
          <p:nvPr/>
        </p:nvSpPr>
        <p:spPr>
          <a:xfrm>
            <a:off x="2874526" y="565404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좋아요가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조회수에 미치는 영향을 부분 회귀 플롯으로 시각화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F43D99-9B3A-4B0F-81D7-D469F6F0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79" y="1357023"/>
            <a:ext cx="728764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BAA420BE-06A6-47AE-9084-F39D331AB3CE}"/>
              </a:ext>
            </a:extLst>
          </p:cNvPr>
          <p:cNvSpPr txBox="1"/>
          <p:nvPr/>
        </p:nvSpPr>
        <p:spPr>
          <a:xfrm>
            <a:off x="2874526" y="5654040"/>
            <a:ext cx="6442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선에 가까이 있을수록 유효한 데이터이며 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벗어난 데이터의 경우는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이상치이다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69DC7C-E9B3-4283-969C-4753E5709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6" t="28669" r="31598"/>
          <a:stretch/>
        </p:blipFill>
        <p:spPr>
          <a:xfrm>
            <a:off x="2874526" y="989600"/>
            <a:ext cx="6442948" cy="45113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776CA5-45A5-4A90-AB4C-6C87435A17B1}"/>
              </a:ext>
            </a:extLst>
          </p:cNvPr>
          <p:cNvSpPr/>
          <p:nvPr/>
        </p:nvSpPr>
        <p:spPr>
          <a:xfrm>
            <a:off x="8515174" y="1091724"/>
            <a:ext cx="647299" cy="598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78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BAA420BE-06A6-47AE-9084-F39D331AB3CE}"/>
              </a:ext>
            </a:extLst>
          </p:cNvPr>
          <p:cNvSpPr txBox="1"/>
          <p:nvPr/>
        </p:nvSpPr>
        <p:spPr>
          <a:xfrm>
            <a:off x="2874526" y="5654040"/>
            <a:ext cx="6442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선에 가까이 있을수록 유효한 데이터이며 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벗어난 데이터의 경우는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이상치이다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69DC7C-E9B3-4283-969C-4753E5709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6" t="28669" r="31598"/>
          <a:stretch/>
        </p:blipFill>
        <p:spPr>
          <a:xfrm>
            <a:off x="2874526" y="989600"/>
            <a:ext cx="6442948" cy="45113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776CA5-45A5-4A90-AB4C-6C87435A17B1}"/>
              </a:ext>
            </a:extLst>
          </p:cNvPr>
          <p:cNvSpPr/>
          <p:nvPr/>
        </p:nvSpPr>
        <p:spPr>
          <a:xfrm>
            <a:off x="8515174" y="1091724"/>
            <a:ext cx="647299" cy="598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44771-FAF9-4BE2-A445-4FB02792D386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2AB709-AD77-46CD-97CF-BB397C2F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713302"/>
            <a:ext cx="3558887" cy="38095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F36F2E-91F6-4280-9875-D082E55FBB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99" t="54860" r="44956" b="360"/>
          <a:stretch/>
        </p:blipFill>
        <p:spPr>
          <a:xfrm>
            <a:off x="4483165" y="1037818"/>
            <a:ext cx="3225670" cy="5329970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D50CEA56-7D36-42CB-B444-792077798201}"/>
              </a:ext>
            </a:extLst>
          </p:cNvPr>
          <p:cNvSpPr txBox="1"/>
          <p:nvPr/>
        </p:nvSpPr>
        <p:spPr>
          <a:xfrm>
            <a:off x="8411142" y="1827706"/>
            <a:ext cx="350092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싫어요와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조회수의 상관관계</a:t>
            </a: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예측과 다른 결과 발생</a:t>
            </a: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싫어요가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많아질수록 </a:t>
            </a: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조회수도 높아짐</a:t>
            </a: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인기동영상은 보는 사람도 </a:t>
            </a: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많다보니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싫어요 수가 높음</a:t>
            </a: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문제를 해결하기 위해 </a:t>
            </a: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좋아요대비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싫어요 개수로 변경</a:t>
            </a:r>
            <a:endParaRPr lang="en-US" altLang="ko-KR" sz="2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4625E9-D67C-4873-B9CA-E3385EB63349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5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97B744-9119-4CF0-88E6-17B0F53B8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0" y="1072449"/>
            <a:ext cx="11288700" cy="36485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426CC-F07A-459C-A119-AC91FA686AF6}"/>
              </a:ext>
            </a:extLst>
          </p:cNvPr>
          <p:cNvSpPr/>
          <p:nvPr/>
        </p:nvSpPr>
        <p:spPr>
          <a:xfrm>
            <a:off x="10994315" y="2142135"/>
            <a:ext cx="746035" cy="25788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6786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30.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문제를 해결하기 위해 데이터프레임에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라는 열을 추가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는 전체 반응가운데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좋아요의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비율로 계산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030796-E6C6-49CB-8200-792DCFA9500A}"/>
              </a:ext>
            </a:extLst>
          </p:cNvPr>
          <p:cNvSpPr/>
          <p:nvPr/>
        </p:nvSpPr>
        <p:spPr>
          <a:xfrm>
            <a:off x="451650" y="1123905"/>
            <a:ext cx="6099875" cy="4034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8455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높아질수록 조회수가 증가하는 그래프를 보이고 있지만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유의확률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P&gt;|t|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 확인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 유의확률이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0.119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0.005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초과하였다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05E41-B61D-4FDB-A34D-7B4B6A9E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928" y="1822093"/>
            <a:ext cx="2734057" cy="2934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7AADF7-38C7-4B01-A5D5-5E080B76F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652" y="765486"/>
            <a:ext cx="4822907" cy="468290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37B32-B1F9-45E0-AB2E-2A1B5E61FB64}"/>
              </a:ext>
            </a:extLst>
          </p:cNvPr>
          <p:cNvSpPr/>
          <p:nvPr/>
        </p:nvSpPr>
        <p:spPr>
          <a:xfrm>
            <a:off x="6411589" y="4238513"/>
            <a:ext cx="3205747" cy="2796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605972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높아질수록 조회수가 증가하는 그래프를 보이고 있지만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유의확률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P&gt;|t|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 확인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 유의확률이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0.119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0.005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초과하였다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05E41-B61D-4FDB-A34D-7B4B6A9E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879" y="1822093"/>
            <a:ext cx="2734057" cy="2934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7AADF7-38C7-4B01-A5D5-5E080B76F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652" y="765486"/>
            <a:ext cx="4822907" cy="468290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37B32-B1F9-45E0-AB2E-2A1B5E61FB64}"/>
              </a:ext>
            </a:extLst>
          </p:cNvPr>
          <p:cNvSpPr/>
          <p:nvPr/>
        </p:nvSpPr>
        <p:spPr>
          <a:xfrm>
            <a:off x="8262540" y="4238513"/>
            <a:ext cx="3205747" cy="2796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B2645-0E1F-4DD1-8613-BC23D0CF7BD8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F0408-5F22-46F5-88D7-48083CD236DA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8D5FEC-80FD-4165-8242-348CCAEE7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161" y="3185047"/>
            <a:ext cx="6401693" cy="971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22598C-F496-437C-BDE1-A8D02D900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673" y="1647643"/>
            <a:ext cx="6277851" cy="1181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4A1D51-6677-470E-BF66-ABDF6F281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0673" y="4665347"/>
            <a:ext cx="6249272" cy="971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28A4CF-D72D-4A89-A95A-B6C99B055D3A}"/>
              </a:ext>
            </a:extLst>
          </p:cNvPr>
          <p:cNvSpPr txBox="1"/>
          <p:nvPr/>
        </p:nvSpPr>
        <p:spPr>
          <a:xfrm>
            <a:off x="12480177" y="2040334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98%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F037A-D091-42F3-B90D-8CE0A7E4B77D}"/>
              </a:ext>
            </a:extLst>
          </p:cNvPr>
          <p:cNvSpPr txBox="1"/>
          <p:nvPr/>
        </p:nvSpPr>
        <p:spPr>
          <a:xfrm>
            <a:off x="12501276" y="3425988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96%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66F83A-1EDE-4ED1-B4BB-00B83AEF8D32}"/>
              </a:ext>
            </a:extLst>
          </p:cNvPr>
          <p:cNvSpPr txBox="1"/>
          <p:nvPr/>
        </p:nvSpPr>
        <p:spPr>
          <a:xfrm>
            <a:off x="12501276" y="4869068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98%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24EDC9-DD35-4033-AF18-E1F1019AA265}"/>
              </a:ext>
            </a:extLst>
          </p:cNvPr>
          <p:cNvSpPr/>
          <p:nvPr/>
        </p:nvSpPr>
        <p:spPr>
          <a:xfrm>
            <a:off x="2750046" y="2459349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417A79-1206-400E-B71B-B33FF36BDE11}"/>
              </a:ext>
            </a:extLst>
          </p:cNvPr>
          <p:cNvSpPr/>
          <p:nvPr/>
        </p:nvSpPr>
        <p:spPr>
          <a:xfrm>
            <a:off x="2766466" y="3688211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0878F7-F4F4-410E-993F-DC8325B13342}"/>
              </a:ext>
            </a:extLst>
          </p:cNvPr>
          <p:cNvSpPr/>
          <p:nvPr/>
        </p:nvSpPr>
        <p:spPr>
          <a:xfrm>
            <a:off x="2766466" y="5228120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92963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높아질수록 조회수가 증가하는 그래프를 보이고 있지만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유의확률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P&gt;|t|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 확인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 유의확률이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0.119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0.005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초과하였다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05E41-B61D-4FDB-A34D-7B4B6A9E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928" y="1822093"/>
            <a:ext cx="2734057" cy="2934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7AADF7-38C7-4B01-A5D5-5E080B76F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652" y="765486"/>
            <a:ext cx="4822907" cy="468290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37B32-B1F9-45E0-AB2E-2A1B5E61FB64}"/>
              </a:ext>
            </a:extLst>
          </p:cNvPr>
          <p:cNvSpPr/>
          <p:nvPr/>
        </p:nvSpPr>
        <p:spPr>
          <a:xfrm>
            <a:off x="6411589" y="4238513"/>
            <a:ext cx="3205747" cy="2796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B2645-0E1F-4DD1-8613-BC23D0CF7BD8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F0408-5F22-46F5-88D7-48083CD236DA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8D5FEC-80FD-4165-8242-348CCAEE7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0" y="3185047"/>
            <a:ext cx="6401693" cy="971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22598C-F496-437C-BDE1-A8D02D900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22" y="1647643"/>
            <a:ext cx="6277851" cy="1181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4A1D51-6677-470E-BF66-ABDF6F281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722" y="4665347"/>
            <a:ext cx="6249272" cy="971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28A4CF-D72D-4A89-A95A-B6C99B055D3A}"/>
              </a:ext>
            </a:extLst>
          </p:cNvPr>
          <p:cNvSpPr txBox="1"/>
          <p:nvPr/>
        </p:nvSpPr>
        <p:spPr>
          <a:xfrm>
            <a:off x="8364008" y="2040334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98%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F037A-D091-42F3-B90D-8CE0A7E4B77D}"/>
              </a:ext>
            </a:extLst>
          </p:cNvPr>
          <p:cNvSpPr txBox="1"/>
          <p:nvPr/>
        </p:nvSpPr>
        <p:spPr>
          <a:xfrm>
            <a:off x="8385107" y="3425988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96%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66F83A-1EDE-4ED1-B4BB-00B83AEF8D32}"/>
              </a:ext>
            </a:extLst>
          </p:cNvPr>
          <p:cNvSpPr txBox="1"/>
          <p:nvPr/>
        </p:nvSpPr>
        <p:spPr>
          <a:xfrm>
            <a:off x="8385107" y="4869068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98%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24EDC9-DD35-4033-AF18-E1F1019AA265}"/>
              </a:ext>
            </a:extLst>
          </p:cNvPr>
          <p:cNvSpPr/>
          <p:nvPr/>
        </p:nvSpPr>
        <p:spPr>
          <a:xfrm>
            <a:off x="899095" y="2459349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417A79-1206-400E-B71B-B33FF36BDE11}"/>
              </a:ext>
            </a:extLst>
          </p:cNvPr>
          <p:cNvSpPr/>
          <p:nvPr/>
        </p:nvSpPr>
        <p:spPr>
          <a:xfrm>
            <a:off x="915515" y="3688211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0878F7-F4F4-410E-993F-DC8325B13342}"/>
              </a:ext>
            </a:extLst>
          </p:cNvPr>
          <p:cNvSpPr/>
          <p:nvPr/>
        </p:nvSpPr>
        <p:spPr>
          <a:xfrm>
            <a:off x="915515" y="5228120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DBA431-45D3-40B7-B44E-57FDF632C9B5}"/>
              </a:ext>
            </a:extLst>
          </p:cNvPr>
          <p:cNvSpPr txBox="1"/>
          <p:nvPr/>
        </p:nvSpPr>
        <p:spPr>
          <a:xfrm>
            <a:off x="2904143" y="5882520"/>
            <a:ext cx="6561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 비율로 분석을 진행하지 않고 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최소 좋아요 비율을 찾아서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T/F 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기준을 세우기로 함</a:t>
            </a:r>
          </a:p>
        </p:txBody>
      </p:sp>
    </p:spTree>
    <p:extLst>
      <p:ext uri="{BB962C8B-B14F-4D97-AF65-F5344CB8AC3E}">
        <p14:creationId xmlns:p14="http://schemas.microsoft.com/office/powerpoint/2010/main" val="24968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Sort_values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사용하여 데이터프레임의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B83FE8-101A-4A39-849C-ABAAC4505AF5}"/>
              </a:ext>
            </a:extLst>
          </p:cNvPr>
          <p:cNvSpPr/>
          <p:nvPr/>
        </p:nvSpPr>
        <p:spPr>
          <a:xfrm>
            <a:off x="1187380" y="1714260"/>
            <a:ext cx="3284136" cy="375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8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Sort_values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사용하여 데이터프레임의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9E85A-DDE2-4C1A-A89C-D1DDC57B70AB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8A519-FB41-40C7-99E4-75A487F717F2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7CF7A2-990E-49FC-91D6-908D8E134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603" y="1037817"/>
            <a:ext cx="6128794" cy="33011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A2CF37-78AF-441A-9F8F-43CAD76C01C1}"/>
              </a:ext>
            </a:extLst>
          </p:cNvPr>
          <p:cNvSpPr txBox="1"/>
          <p:nvPr/>
        </p:nvSpPr>
        <p:spPr>
          <a:xfrm>
            <a:off x="1895085" y="4711535"/>
            <a:ext cx="8401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해당영상은 </a:t>
            </a:r>
            <a:r>
              <a:rPr lang="en-US" altLang="ko-KR" sz="24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13%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많은 비판을 받고 있는 영상이지만 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인기동영상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위에 달성하였다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인기동영상의 기준이 단순히 짧은 시간내에 높은 조회수를 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기록하는 것인지에 대해서 분석을 진행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C043FB-D162-49AC-8C8C-5ABED8A395B7}"/>
              </a:ext>
            </a:extLst>
          </p:cNvPr>
          <p:cNvSpPr/>
          <p:nvPr/>
        </p:nvSpPr>
        <p:spPr>
          <a:xfrm>
            <a:off x="3210835" y="1212489"/>
            <a:ext cx="2341266" cy="409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04253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2. 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3897" y="1968459"/>
            <a:ext cx="2410161" cy="2086266"/>
          </a:xfrm>
          <a:prstGeom prst="rect">
            <a:avLst/>
          </a:prstGeom>
        </p:spPr>
      </p:pic>
      <p:sp>
        <p:nvSpPr>
          <p:cNvPr id="1041" name="TextBox 15"/>
          <p:cNvSpPr txBox="1"/>
          <p:nvPr/>
        </p:nvSpPr>
        <p:spPr>
          <a:xfrm>
            <a:off x="2198977" y="4987517"/>
            <a:ext cx="88166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전라북도 시설 현황 분석</a:t>
            </a: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소방서나 경찰서 같은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기관뿐만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아니라 </a:t>
            </a:r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cctv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 신호등 같은 장치들에 대해서도 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 분석</a:t>
            </a: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하지만 수집한 데이터를 어떠한 식으로 분석할지에 대해서 애매한 부분이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A31A21-EB3B-4EAA-90FD-2D41A308C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912" y="1665416"/>
            <a:ext cx="7520833" cy="2692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Sort_values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사용하여 데이터프레임의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9E85A-DDE2-4C1A-A89C-D1DDC57B70AB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8A519-FB41-40C7-99E4-75A487F717F2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2CF37-78AF-441A-9F8F-43CAD76C01C1}"/>
              </a:ext>
            </a:extLst>
          </p:cNvPr>
          <p:cNvSpPr txBox="1"/>
          <p:nvPr/>
        </p:nvSpPr>
        <p:spPr>
          <a:xfrm>
            <a:off x="782455" y="5522015"/>
            <a:ext cx="501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업로드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조회수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16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만회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인기동영상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0C2EB-0A4B-492C-AEBA-4FB7F94E9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56" y="1684388"/>
            <a:ext cx="5015443" cy="35806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67E87A-1980-41B5-A4A1-07D3DAA418AA}"/>
              </a:ext>
            </a:extLst>
          </p:cNvPr>
          <p:cNvSpPr/>
          <p:nvPr/>
        </p:nvSpPr>
        <p:spPr>
          <a:xfrm>
            <a:off x="740762" y="4572000"/>
            <a:ext cx="995512" cy="2512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7AC94-A604-4CD6-B75C-4C04E3F0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773" y="1623853"/>
            <a:ext cx="5367585" cy="35941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ABC4CF-3DBE-472C-B15D-36F556A79794}"/>
              </a:ext>
            </a:extLst>
          </p:cNvPr>
          <p:cNvSpPr txBox="1"/>
          <p:nvPr/>
        </p:nvSpPr>
        <p:spPr>
          <a:xfrm>
            <a:off x="6394104" y="5479661"/>
            <a:ext cx="501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업로드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조회수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150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만회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인기동영상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194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Sort_values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사용하여 데이터프레임의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9E85A-DDE2-4C1A-A89C-D1DDC57B70AB}"/>
              </a:ext>
            </a:extLst>
          </p:cNvPr>
          <p:cNvSpPr/>
          <p:nvPr/>
        </p:nvSpPr>
        <p:spPr>
          <a:xfrm>
            <a:off x="0" y="494075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8A519-FB41-40C7-99E4-75A487F717F2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C346B5-6A01-45FC-94F4-B149F9A97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738" y="956025"/>
            <a:ext cx="8548568" cy="54078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144256-711A-41AA-8D0E-EAA01132997C}"/>
              </a:ext>
            </a:extLst>
          </p:cNvPr>
          <p:cNvSpPr/>
          <p:nvPr/>
        </p:nvSpPr>
        <p:spPr>
          <a:xfrm>
            <a:off x="2215323" y="4901282"/>
            <a:ext cx="2678224" cy="5471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B4D684-044F-4FE8-AAE8-282B3AD4779C}"/>
              </a:ext>
            </a:extLst>
          </p:cNvPr>
          <p:cNvSpPr/>
          <p:nvPr/>
        </p:nvSpPr>
        <p:spPr>
          <a:xfrm>
            <a:off x="2215322" y="5749659"/>
            <a:ext cx="1613100" cy="2793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6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Sort_values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사용하여 데이터프레임의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9E85A-DDE2-4C1A-A89C-D1DDC57B70AB}"/>
              </a:ext>
            </a:extLst>
          </p:cNvPr>
          <p:cNvSpPr/>
          <p:nvPr/>
        </p:nvSpPr>
        <p:spPr>
          <a:xfrm>
            <a:off x="0" y="494075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8A519-FB41-40C7-99E4-75A487F717F2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해결책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4C26-FCB0-48C3-A2BB-AB678056CCC2}"/>
              </a:ext>
            </a:extLst>
          </p:cNvPr>
          <p:cNvSpPr txBox="1"/>
          <p:nvPr/>
        </p:nvSpPr>
        <p:spPr>
          <a:xfrm>
            <a:off x="2097209" y="2730806"/>
            <a:ext cx="7997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조회수 하루만에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만회 이상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95% </a:t>
            </a:r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영상들로 제한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조회수에 비해서 좋아요 개수가 많은 경우 더 높은 가중치를 줌</a:t>
            </a:r>
            <a:endParaRPr lang="en-US" altLang="ko-KR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07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753878" y="4926727"/>
            <a:ext cx="106842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48. Views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열에서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데이터값이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100000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이하인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index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설정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49. </a:t>
            </a:r>
            <a:r>
              <a:rPr lang="en-US" altLang="ko-KR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Likerate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열에서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데이터값이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0.95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이하인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index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설정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=&gt; drop(index)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설정하여 행 제거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BFF754-A303-4D7E-8122-FD7DCFCA9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13" y="2073279"/>
            <a:ext cx="6394975" cy="23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7405F7-1694-4CFD-BE6F-90CFD08D2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746"/>
          <a:stretch/>
        </p:blipFill>
        <p:spPr>
          <a:xfrm>
            <a:off x="1436876" y="934918"/>
            <a:ext cx="9318247" cy="4417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94E801-F2CC-4897-8FC6-3EECE79EEBA6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Csv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 불러오기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 제목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34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15AA70-0558-447E-9FD3-9B69518C9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51" b="60395"/>
          <a:stretch/>
        </p:blipFill>
        <p:spPr>
          <a:xfrm>
            <a:off x="1436876" y="934918"/>
            <a:ext cx="9318247" cy="4417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9E9F9-68C1-4E3F-B192-EE29838DDA34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데이터에서 품사가 명사인 단어만 추출</a:t>
            </a:r>
          </a:p>
        </p:txBody>
      </p:sp>
    </p:spTree>
    <p:extLst>
      <p:ext uri="{BB962C8B-B14F-4D97-AF65-F5344CB8AC3E}">
        <p14:creationId xmlns:p14="http://schemas.microsoft.com/office/powerpoint/2010/main" val="127929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49818F-AEDF-42B2-B081-EC6DBFCAC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64" b="41182"/>
          <a:stretch/>
        </p:blipFill>
        <p:spPr>
          <a:xfrm>
            <a:off x="1436876" y="934918"/>
            <a:ext cx="9318247" cy="4417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32CB3-96FC-4140-95E6-52F527F9F83B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추출한 명사를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Counter()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함수를 통해 출현 횟수 계산</a:t>
            </a:r>
          </a:p>
        </p:txBody>
      </p:sp>
    </p:spTree>
    <p:extLst>
      <p:ext uri="{BB962C8B-B14F-4D97-AF65-F5344CB8AC3E}">
        <p14:creationId xmlns:p14="http://schemas.microsoft.com/office/powerpoint/2010/main" val="171630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75A8B-D6E3-4EC5-B741-AE39A71CB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389" b="16353"/>
          <a:stretch/>
        </p:blipFill>
        <p:spPr>
          <a:xfrm>
            <a:off x="1436876" y="1656179"/>
            <a:ext cx="9318247" cy="3545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ED023C-6D26-4C2A-AF94-9E60B16AE520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빈도수 히스토그램으로 시각화</a:t>
            </a:r>
          </a:p>
        </p:txBody>
      </p:sp>
    </p:spTree>
    <p:extLst>
      <p:ext uri="{BB962C8B-B14F-4D97-AF65-F5344CB8AC3E}">
        <p14:creationId xmlns:p14="http://schemas.microsoft.com/office/powerpoint/2010/main" val="76400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ECEF4-6825-428C-B058-66884086F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217" b="525"/>
          <a:stretch/>
        </p:blipFill>
        <p:spPr>
          <a:xfrm>
            <a:off x="1436876" y="1656179"/>
            <a:ext cx="9318247" cy="3545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70AD7-93E2-4AA3-9BCC-9D236FC9DDB5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워드클라우드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44776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02655-AB4B-49C5-9895-7A2238F49B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" t="27276" r="32485" b="2317"/>
          <a:stretch/>
        </p:blipFill>
        <p:spPr bwMode="auto">
          <a:xfrm>
            <a:off x="3292736" y="1281594"/>
            <a:ext cx="5606528" cy="42948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58161-404C-44D1-9C53-51F58C555AF8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요리 카테고리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워드클라우드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59402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2. 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40" name="그림 10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5838" y="1982753"/>
            <a:ext cx="3190875" cy="1971675"/>
          </a:xfrm>
          <a:prstGeom prst="rect">
            <a:avLst/>
          </a:prstGeom>
        </p:spPr>
      </p:pic>
      <p:sp>
        <p:nvSpPr>
          <p:cNvPr id="1043" name="TextBox 15"/>
          <p:cNvSpPr txBox="1"/>
          <p:nvPr/>
        </p:nvSpPr>
        <p:spPr>
          <a:xfrm>
            <a:off x="1506658" y="5157845"/>
            <a:ext cx="9904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대선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후보별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반응분석 및 예측</a:t>
            </a: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인터넷 커뮤니티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&amp;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뉴스를 크롤링하여 내년 대선후보들의 반응을 분석하여 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누가 대선에서 승리할지 예측 </a:t>
            </a: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하지만 짧은 시간내에 수십만개의 데이터를 처리 하는데 많은 어려움이 있음</a:t>
            </a:r>
          </a:p>
        </p:txBody>
      </p:sp>
      <p:pic>
        <p:nvPicPr>
          <p:cNvPr id="2050" name="Picture 2" descr="차기 대선주자 호감도. (제공: 코리아정보리서치)">
            <a:extLst>
              <a:ext uri="{FF2B5EF4-FFF2-40B4-BE49-F238E27FC236}">
                <a16:creationId xmlns:a16="http://schemas.microsoft.com/office/drawing/2014/main" id="{BB8C4069-33C2-44D5-AF51-2169BBFA9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548" y="1061287"/>
            <a:ext cx="7048500" cy="3619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6376325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02655-AB4B-49C5-9895-7A2238F49B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" t="27276" r="32485" b="2317"/>
          <a:stretch/>
        </p:blipFill>
        <p:spPr bwMode="auto">
          <a:xfrm>
            <a:off x="416560" y="1975341"/>
            <a:ext cx="3617051" cy="27707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58161-404C-44D1-9C53-51F58C555AF8}"/>
              </a:ext>
            </a:extLst>
          </p:cNvPr>
          <p:cNvSpPr txBox="1"/>
          <p:nvPr/>
        </p:nvSpPr>
        <p:spPr>
          <a:xfrm>
            <a:off x="-1037770" y="4882659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요리 카테고리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워드클라우드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F35515-7F82-4C5E-828C-AD705E9F0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170" y="2095743"/>
            <a:ext cx="3514603" cy="2666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86972C-0112-4444-9C75-19FEA2D394BF}"/>
              </a:ext>
            </a:extLst>
          </p:cNvPr>
          <p:cNvSpPr txBox="1"/>
          <p:nvPr/>
        </p:nvSpPr>
        <p:spPr>
          <a:xfrm>
            <a:off x="2985997" y="4880373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뉴스 카테고리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워드클라우드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D743B7-DDA3-41DC-A2E6-51ADF87EB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838" y="2123782"/>
            <a:ext cx="3514602" cy="26665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B1C8BF-3EF2-48F6-BEC4-8BC93E62052D}"/>
              </a:ext>
            </a:extLst>
          </p:cNvPr>
          <p:cNvSpPr txBox="1"/>
          <p:nvPr/>
        </p:nvSpPr>
        <p:spPr>
          <a:xfrm>
            <a:off x="6856912" y="4896492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정치 카테고리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워드클라우드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426703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752EBE-4040-4EBC-AB13-980439464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420" y="39241"/>
            <a:ext cx="1596632" cy="405668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5CCE4E-9F48-413B-9621-0366F336AA3D}"/>
              </a:ext>
            </a:extLst>
          </p:cNvPr>
          <p:cNvSpPr txBox="1"/>
          <p:nvPr/>
        </p:nvSpPr>
        <p:spPr>
          <a:xfrm>
            <a:off x="5255238" y="296733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감사합니다</a:t>
            </a:r>
            <a:r>
              <a:rPr lang="en-US" altLang="ko-KR" sz="24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86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2. 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1674" y="2291234"/>
            <a:ext cx="3915321" cy="2000529"/>
          </a:xfrm>
          <a:prstGeom prst="rect">
            <a:avLst/>
          </a:prstGeom>
        </p:spPr>
      </p:pic>
      <p:sp>
        <p:nvSpPr>
          <p:cNvPr id="1040" name="TextBox 15"/>
          <p:cNvSpPr txBox="1"/>
          <p:nvPr/>
        </p:nvSpPr>
        <p:spPr>
          <a:xfrm>
            <a:off x="1379956" y="5211775"/>
            <a:ext cx="97304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각종 채용사이트 기술 스택 수집 및 취업 동향 분석</a:t>
            </a: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채용사이트에서 기업 공고 데이터를 수집하여 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어떠한 언어를 사용하는 개발자를 선호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하는지 분석</a:t>
            </a: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년도별로 데이터를 얻을 수 없어서 선호하는 언어의 변화를 확인하기 어려움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72700A-5D17-4AF2-8A0D-A990FFC5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00" y="1453411"/>
            <a:ext cx="6637226" cy="3318613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2. 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아이디어 설명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4191" y="1935024"/>
            <a:ext cx="3124636" cy="1971950"/>
          </a:xfrm>
          <a:prstGeom prst="rect">
            <a:avLst/>
          </a:prstGeom>
        </p:spPr>
      </p:pic>
      <p:sp>
        <p:nvSpPr>
          <p:cNvPr id="1041" name="TextBox 15"/>
          <p:cNvSpPr txBox="1"/>
          <p:nvPr/>
        </p:nvSpPr>
        <p:spPr>
          <a:xfrm>
            <a:off x="2735310" y="5418970"/>
            <a:ext cx="7481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4.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기상 환경에 따른 배달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포장의 상관관계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기상환경에 따른 검색활동을 비교해서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배달</a:t>
            </a:r>
            <a:r>
              <a:rPr lang="en-US" altLang="ko-KR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포장의 상관관계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분석</a:t>
            </a:r>
          </a:p>
          <a:p>
            <a:pPr lvl="0">
              <a:defRPr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데이터를 수집하기 쉽고 양도 많지만 분석하는 의미가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적어보임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122" name="Picture 2" descr="텍스트, 사람, 실내, 천장이(가) 표시된 사진&#10;&#10;자동 생성된 설명">
            <a:extLst>
              <a:ext uri="{FF2B5EF4-FFF2-40B4-BE49-F238E27FC236}">
                <a16:creationId xmlns:a16="http://schemas.microsoft.com/office/drawing/2014/main" id="{412D94D5-5C90-4773-B870-8F842D47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467" y="1175285"/>
            <a:ext cx="5729415" cy="3727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256459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1622</Words>
  <Application>Microsoft Office PowerPoint</Application>
  <PresentationFormat>와이드스크린</PresentationFormat>
  <Paragraphs>436</Paragraphs>
  <Slides>71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7" baseType="lpstr">
      <vt:lpstr>a옛날사진관2</vt:lpstr>
      <vt:lpstr>Noto Sans KR</vt:lpstr>
      <vt:lpstr>Noto Sans KR Medium</vt:lpstr>
      <vt:lpstr>맑은 고딕</vt:lpstr>
      <vt:lpstr>Arial</vt:lpstr>
      <vt:lpstr>Office 테마</vt:lpstr>
      <vt:lpstr>Big Data Analysis MOSP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MOSP</dc:title>
  <dc:creator>kim wonbae</dc:creator>
  <cp:lastModifiedBy>mwon0408@student.jbnu.ac.kr</cp:lastModifiedBy>
  <cp:revision>131</cp:revision>
  <dcterms:created xsi:type="dcterms:W3CDTF">2020-11-26T04:47:02Z</dcterms:created>
  <dcterms:modified xsi:type="dcterms:W3CDTF">2021-11-11T05:08:07Z</dcterms:modified>
  <cp:version/>
</cp:coreProperties>
</file>